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Evolventa" panose="020B0604020202020204" charset="0"/>
      <p:regular r:id="rId16"/>
    </p:embeddedFont>
    <p:embeddedFont>
      <p:font typeface="Evolventa Bold" panose="020B0604020202020204" charset="0"/>
      <p:regular r:id="rId17"/>
    </p:embeddedFont>
    <p:embeddedFont>
      <p:font typeface="Lato" panose="020F0502020204030203" pitchFamily="34" charset="0"/>
      <p:regular r:id="rId18"/>
    </p:embeddedFont>
    <p:embeddedFont>
      <p:font typeface="Lato Bold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oppi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9" d="100"/>
          <a:sy n="49" d="100"/>
        </p:scale>
        <p:origin x="3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9.svg"/><Relationship Id="rId5" Type="http://schemas.openxmlformats.org/officeDocument/2006/relationships/image" Target="../media/image37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7.svg"/><Relationship Id="rId7" Type="http://schemas.openxmlformats.org/officeDocument/2006/relationships/image" Target="../media/image2.png"/><Relationship Id="rId12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8.pn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25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sv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79230" y="1028700"/>
            <a:ext cx="11685162" cy="8400415"/>
          </a:xfrm>
          <a:custGeom>
            <a:avLst/>
            <a:gdLst/>
            <a:ahLst/>
            <a:cxnLst/>
            <a:rect l="l" t="t" r="r" b="b"/>
            <a:pathLst>
              <a:path w="11685162" h="8400415">
                <a:moveTo>
                  <a:pt x="0" y="0"/>
                </a:moveTo>
                <a:lnTo>
                  <a:pt x="11685162" y="0"/>
                </a:lnTo>
                <a:lnTo>
                  <a:pt x="11685162" y="8400415"/>
                </a:lnTo>
                <a:lnTo>
                  <a:pt x="0" y="8400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564115" y="9171305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69655" y="9214802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28665" y="2413563"/>
            <a:ext cx="15196540" cy="422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RosDataTech</a:t>
            </a:r>
          </a:p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665" y="6833868"/>
            <a:ext cx="776292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RTU MIREA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70471" y="9201150"/>
            <a:ext cx="5163547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https://github.com/RosDataTech/RDT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64190" y="9157652"/>
            <a:ext cx="370177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scr1ge-contact@yandex.ru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811625" y="8810625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96669" y="882426"/>
            <a:ext cx="921380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Mentor: Iliya Kozhevnikov    |    Team Lead: Daniil Krikunov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92886">
            <a:off x="-1416694" y="-2699683"/>
            <a:ext cx="20280850" cy="16150931"/>
          </a:xfrm>
          <a:custGeom>
            <a:avLst/>
            <a:gdLst/>
            <a:ahLst/>
            <a:cxnLst/>
            <a:rect l="l" t="t" r="r" b="b"/>
            <a:pathLst>
              <a:path w="20280850" h="16150931">
                <a:moveTo>
                  <a:pt x="0" y="0"/>
                </a:moveTo>
                <a:lnTo>
                  <a:pt x="20280850" y="0"/>
                </a:lnTo>
                <a:lnTo>
                  <a:pt x="20280850" y="16150932"/>
                </a:lnTo>
                <a:lnTo>
                  <a:pt x="0" y="1615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214838" y="1372774"/>
            <a:ext cx="9354996" cy="8011474"/>
            <a:chOff x="0" y="0"/>
            <a:chExt cx="2359293" cy="20204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9293" cy="2020462"/>
            </a:xfrm>
            <a:custGeom>
              <a:avLst/>
              <a:gdLst/>
              <a:ahLst/>
              <a:cxnLst/>
              <a:rect l="l" t="t" r="r" b="b"/>
              <a:pathLst>
                <a:path w="2359293" h="2020462">
                  <a:moveTo>
                    <a:pt x="16551" y="0"/>
                  </a:moveTo>
                  <a:lnTo>
                    <a:pt x="2342741" y="0"/>
                  </a:lnTo>
                  <a:cubicBezTo>
                    <a:pt x="2347131" y="0"/>
                    <a:pt x="2351341" y="1744"/>
                    <a:pt x="2354445" y="4848"/>
                  </a:cubicBezTo>
                  <a:cubicBezTo>
                    <a:pt x="2357549" y="7952"/>
                    <a:pt x="2359293" y="12162"/>
                    <a:pt x="2359293" y="16551"/>
                  </a:cubicBezTo>
                  <a:lnTo>
                    <a:pt x="2359293" y="2003910"/>
                  </a:lnTo>
                  <a:cubicBezTo>
                    <a:pt x="2359293" y="2013051"/>
                    <a:pt x="2351882" y="2020462"/>
                    <a:pt x="2342741" y="2020462"/>
                  </a:cubicBezTo>
                  <a:lnTo>
                    <a:pt x="16551" y="2020462"/>
                  </a:lnTo>
                  <a:cubicBezTo>
                    <a:pt x="12162" y="2020462"/>
                    <a:pt x="7952" y="2018718"/>
                    <a:pt x="4848" y="2015614"/>
                  </a:cubicBezTo>
                  <a:cubicBezTo>
                    <a:pt x="1744" y="2012510"/>
                    <a:pt x="0" y="2008300"/>
                    <a:pt x="0" y="2003910"/>
                  </a:cubicBezTo>
                  <a:lnTo>
                    <a:pt x="0" y="16551"/>
                  </a:lnTo>
                  <a:cubicBezTo>
                    <a:pt x="0" y="12162"/>
                    <a:pt x="1744" y="7952"/>
                    <a:pt x="4848" y="4848"/>
                  </a:cubicBezTo>
                  <a:cubicBezTo>
                    <a:pt x="7952" y="1744"/>
                    <a:pt x="12162" y="0"/>
                    <a:pt x="1655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9293" cy="205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31135" y="1493266"/>
            <a:ext cx="9137464" cy="7765034"/>
          </a:xfrm>
          <a:custGeom>
            <a:avLst/>
            <a:gdLst/>
            <a:ahLst/>
            <a:cxnLst/>
            <a:rect l="l" t="t" r="r" b="b"/>
            <a:pathLst>
              <a:path w="9137464" h="7765034">
                <a:moveTo>
                  <a:pt x="0" y="0"/>
                </a:moveTo>
                <a:lnTo>
                  <a:pt x="9137463" y="0"/>
                </a:lnTo>
                <a:lnTo>
                  <a:pt x="9137463" y="7765034"/>
                </a:lnTo>
                <a:lnTo>
                  <a:pt x="0" y="7765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26" r="-16421" b="-347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825166"/>
            <a:ext cx="6463181" cy="5164843"/>
            <a:chOff x="0" y="0"/>
            <a:chExt cx="1629988" cy="13025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9988" cy="1302553"/>
            </a:xfrm>
            <a:custGeom>
              <a:avLst/>
              <a:gdLst/>
              <a:ahLst/>
              <a:cxnLst/>
              <a:rect l="l" t="t" r="r" b="b"/>
              <a:pathLst>
                <a:path w="1629988" h="1302553">
                  <a:moveTo>
                    <a:pt x="23957" y="0"/>
                  </a:moveTo>
                  <a:lnTo>
                    <a:pt x="1606032" y="0"/>
                  </a:lnTo>
                  <a:cubicBezTo>
                    <a:pt x="1612385" y="0"/>
                    <a:pt x="1618479" y="2524"/>
                    <a:pt x="1622972" y="7017"/>
                  </a:cubicBezTo>
                  <a:cubicBezTo>
                    <a:pt x="1627464" y="11510"/>
                    <a:pt x="1629988" y="17603"/>
                    <a:pt x="1629988" y="23957"/>
                  </a:cubicBezTo>
                  <a:lnTo>
                    <a:pt x="1629988" y="1278596"/>
                  </a:lnTo>
                  <a:cubicBezTo>
                    <a:pt x="1629988" y="1291827"/>
                    <a:pt x="1619263" y="1302553"/>
                    <a:pt x="1606032" y="1302553"/>
                  </a:cubicBezTo>
                  <a:lnTo>
                    <a:pt x="23957" y="1302553"/>
                  </a:lnTo>
                  <a:cubicBezTo>
                    <a:pt x="10726" y="1302553"/>
                    <a:pt x="0" y="1291827"/>
                    <a:pt x="0" y="1278596"/>
                  </a:cubicBezTo>
                  <a:lnTo>
                    <a:pt x="0" y="23957"/>
                  </a:lnTo>
                  <a:cubicBezTo>
                    <a:pt x="0" y="10726"/>
                    <a:pt x="10726" y="0"/>
                    <a:pt x="2395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29988" cy="1340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6838" y="8451696"/>
            <a:ext cx="4776289" cy="932552"/>
            <a:chOff x="0" y="0"/>
            <a:chExt cx="1204561" cy="235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4561" cy="235186"/>
            </a:xfrm>
            <a:custGeom>
              <a:avLst/>
              <a:gdLst/>
              <a:ahLst/>
              <a:cxnLst/>
              <a:rect l="l" t="t" r="r" b="b"/>
              <a:pathLst>
                <a:path w="1204561" h="235186">
                  <a:moveTo>
                    <a:pt x="32418" y="0"/>
                  </a:moveTo>
                  <a:lnTo>
                    <a:pt x="1172143" y="0"/>
                  </a:lnTo>
                  <a:cubicBezTo>
                    <a:pt x="1180741" y="0"/>
                    <a:pt x="1188986" y="3415"/>
                    <a:pt x="1195066" y="9495"/>
                  </a:cubicBezTo>
                  <a:cubicBezTo>
                    <a:pt x="1201145" y="15575"/>
                    <a:pt x="1204561" y="23820"/>
                    <a:pt x="1204561" y="32418"/>
                  </a:cubicBezTo>
                  <a:lnTo>
                    <a:pt x="1204561" y="202768"/>
                  </a:lnTo>
                  <a:cubicBezTo>
                    <a:pt x="1204561" y="220672"/>
                    <a:pt x="1190047" y="235186"/>
                    <a:pt x="1172143" y="235186"/>
                  </a:cubicBezTo>
                  <a:lnTo>
                    <a:pt x="32418" y="235186"/>
                  </a:lnTo>
                  <a:cubicBezTo>
                    <a:pt x="14514" y="235186"/>
                    <a:pt x="0" y="220672"/>
                    <a:pt x="0" y="202768"/>
                  </a:cubicBezTo>
                  <a:lnTo>
                    <a:pt x="0" y="32418"/>
                  </a:lnTo>
                  <a:cubicBezTo>
                    <a:pt x="0" y="23820"/>
                    <a:pt x="3415" y="15575"/>
                    <a:pt x="9495" y="9495"/>
                  </a:cubicBezTo>
                  <a:cubicBezTo>
                    <a:pt x="15575" y="3415"/>
                    <a:pt x="23820" y="0"/>
                    <a:pt x="32418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04561" cy="273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843174">
            <a:off x="6476901" y="335989"/>
            <a:ext cx="573900" cy="2022553"/>
          </a:xfrm>
          <a:custGeom>
            <a:avLst/>
            <a:gdLst/>
            <a:ahLst/>
            <a:cxnLst/>
            <a:rect l="l" t="t" r="r" b="b"/>
            <a:pathLst>
              <a:path w="573900" h="2022553">
                <a:moveTo>
                  <a:pt x="0" y="0"/>
                </a:moveTo>
                <a:lnTo>
                  <a:pt x="573900" y="0"/>
                </a:lnTo>
                <a:lnTo>
                  <a:pt x="573900" y="2022553"/>
                </a:lnTo>
                <a:lnTo>
                  <a:pt x="0" y="2022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45174" y="307244"/>
            <a:ext cx="2205583" cy="2090709"/>
          </a:xfrm>
          <a:custGeom>
            <a:avLst/>
            <a:gdLst/>
            <a:ahLst/>
            <a:cxnLst/>
            <a:rect l="l" t="t" r="r" b="b"/>
            <a:pathLst>
              <a:path w="2205583" h="2090709">
                <a:moveTo>
                  <a:pt x="0" y="0"/>
                </a:moveTo>
                <a:lnTo>
                  <a:pt x="2205583" y="0"/>
                </a:lnTo>
                <a:lnTo>
                  <a:pt x="2205583" y="2090709"/>
                </a:lnTo>
                <a:lnTo>
                  <a:pt x="0" y="2090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47562" y="145319"/>
            <a:ext cx="5172573" cy="229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9"/>
              </a:lnSpc>
            </a:pPr>
            <a:r>
              <a:rPr lang="en-US" sz="7299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Тенденции          2016-2024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7039" y="3183341"/>
            <a:ext cx="5686504" cy="6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Medicine            </a:t>
            </a:r>
            <a:r>
              <a:rPr lang="en-US" sz="2997" b="1">
                <a:solidFill>
                  <a:srgbClr val="E5E1DA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85 % → 88 %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7039" y="4107330"/>
            <a:ext cx="5686504" cy="6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Pedagogy          </a:t>
            </a:r>
            <a:r>
              <a:rPr lang="en-US" sz="2997" b="1">
                <a:solidFill>
                  <a:srgbClr val="E5E1DA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84 % → 81 %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7039" y="5031318"/>
            <a:ext cx="5686504" cy="6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Jurisprudence    </a:t>
            </a:r>
            <a:r>
              <a:rPr lang="en-US" sz="2997" b="1">
                <a:solidFill>
                  <a:srgbClr val="E5E1DA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79 % → 76 %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7039" y="5953136"/>
            <a:ext cx="5686504" cy="6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Geology             </a:t>
            </a:r>
            <a:r>
              <a:rPr lang="en-US" sz="2997" b="1">
                <a:solidFill>
                  <a:srgbClr val="E5E1DA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71 % → 67 %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7039" y="6874953"/>
            <a:ext cx="5686504" cy="6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Inf Tech               </a:t>
            </a:r>
            <a:r>
              <a:rPr lang="en-US" sz="2997" b="1">
                <a:solidFill>
                  <a:srgbClr val="E5E1DA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61 % → 57 %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7032" y="8536972"/>
            <a:ext cx="763590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OverAll Trend:  </a:t>
            </a:r>
            <a:r>
              <a:rPr lang="en-US" sz="3000" b="1">
                <a:solidFill>
                  <a:srgbClr val="FFFFFF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- 3%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077411" y="282338"/>
            <a:ext cx="738773" cy="700295"/>
          </a:xfrm>
          <a:custGeom>
            <a:avLst/>
            <a:gdLst/>
            <a:ahLst/>
            <a:cxnLst/>
            <a:rect l="l" t="t" r="r" b="b"/>
            <a:pathLst>
              <a:path w="738773" h="700295">
                <a:moveTo>
                  <a:pt x="0" y="0"/>
                </a:moveTo>
                <a:lnTo>
                  <a:pt x="738773" y="0"/>
                </a:lnTo>
                <a:lnTo>
                  <a:pt x="738773" y="700295"/>
                </a:lnTo>
                <a:lnTo>
                  <a:pt x="0" y="700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680436" y="-250949"/>
            <a:ext cx="529474" cy="501898"/>
          </a:xfrm>
          <a:custGeom>
            <a:avLst/>
            <a:gdLst/>
            <a:ahLst/>
            <a:cxnLst/>
            <a:rect l="l" t="t" r="r" b="b"/>
            <a:pathLst>
              <a:path w="529474" h="501898">
                <a:moveTo>
                  <a:pt x="0" y="0"/>
                </a:moveTo>
                <a:lnTo>
                  <a:pt x="529475" y="0"/>
                </a:lnTo>
                <a:lnTo>
                  <a:pt x="529475" y="501898"/>
                </a:lnTo>
                <a:lnTo>
                  <a:pt x="0" y="501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0534">
            <a:off x="7256149" y="-887489"/>
            <a:ext cx="11503753" cy="11129881"/>
          </a:xfrm>
          <a:custGeom>
            <a:avLst/>
            <a:gdLst/>
            <a:ahLst/>
            <a:cxnLst/>
            <a:rect l="l" t="t" r="r" b="b"/>
            <a:pathLst>
              <a:path w="11503753" h="11129881">
                <a:moveTo>
                  <a:pt x="0" y="0"/>
                </a:moveTo>
                <a:lnTo>
                  <a:pt x="11503753" y="0"/>
                </a:lnTo>
                <a:lnTo>
                  <a:pt x="11503753" y="11129881"/>
                </a:lnTo>
                <a:lnTo>
                  <a:pt x="0" y="1112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52343" y="3702378"/>
            <a:ext cx="2909649" cy="1323331"/>
            <a:chOff x="0" y="0"/>
            <a:chExt cx="766327" cy="3485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6327" cy="348532"/>
            </a:xfrm>
            <a:custGeom>
              <a:avLst/>
              <a:gdLst/>
              <a:ahLst/>
              <a:cxnLst/>
              <a:rect l="l" t="t" r="r" b="b"/>
              <a:pathLst>
                <a:path w="766327" h="348532">
                  <a:moveTo>
                    <a:pt x="53215" y="0"/>
                  </a:moveTo>
                  <a:lnTo>
                    <a:pt x="713112" y="0"/>
                  </a:lnTo>
                  <a:cubicBezTo>
                    <a:pt x="742502" y="0"/>
                    <a:pt x="766327" y="23825"/>
                    <a:pt x="766327" y="53215"/>
                  </a:cubicBezTo>
                  <a:lnTo>
                    <a:pt x="766327" y="295316"/>
                  </a:lnTo>
                  <a:cubicBezTo>
                    <a:pt x="766327" y="324706"/>
                    <a:pt x="742502" y="348532"/>
                    <a:pt x="713112" y="348532"/>
                  </a:cubicBezTo>
                  <a:lnTo>
                    <a:pt x="53215" y="348532"/>
                  </a:lnTo>
                  <a:cubicBezTo>
                    <a:pt x="23825" y="348532"/>
                    <a:pt x="0" y="324706"/>
                    <a:pt x="0" y="295316"/>
                  </a:cubicBezTo>
                  <a:lnTo>
                    <a:pt x="0" y="53215"/>
                  </a:lnTo>
                  <a:cubicBezTo>
                    <a:pt x="0" y="23825"/>
                    <a:pt x="23825" y="0"/>
                    <a:pt x="53215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6327" cy="386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99943" y="413630"/>
            <a:ext cx="3062049" cy="4613810"/>
            <a:chOff x="0" y="0"/>
            <a:chExt cx="806466" cy="1215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6466" cy="1215160"/>
            </a:xfrm>
            <a:custGeom>
              <a:avLst/>
              <a:gdLst/>
              <a:ahLst/>
              <a:cxnLst/>
              <a:rect l="l" t="t" r="r" b="b"/>
              <a:pathLst>
                <a:path w="806466" h="1215160">
                  <a:moveTo>
                    <a:pt x="50567" y="0"/>
                  </a:moveTo>
                  <a:lnTo>
                    <a:pt x="755899" y="0"/>
                  </a:lnTo>
                  <a:cubicBezTo>
                    <a:pt x="769310" y="0"/>
                    <a:pt x="782172" y="5328"/>
                    <a:pt x="791655" y="14811"/>
                  </a:cubicBezTo>
                  <a:cubicBezTo>
                    <a:pt x="801138" y="24294"/>
                    <a:pt x="806466" y="37156"/>
                    <a:pt x="806466" y="50567"/>
                  </a:cubicBezTo>
                  <a:lnTo>
                    <a:pt x="806466" y="1164593"/>
                  </a:lnTo>
                  <a:cubicBezTo>
                    <a:pt x="806466" y="1178004"/>
                    <a:pt x="801138" y="1190866"/>
                    <a:pt x="791655" y="1200349"/>
                  </a:cubicBezTo>
                  <a:cubicBezTo>
                    <a:pt x="782172" y="1209832"/>
                    <a:pt x="769310" y="1215160"/>
                    <a:pt x="755899" y="1215160"/>
                  </a:cubicBezTo>
                  <a:lnTo>
                    <a:pt x="50567" y="1215160"/>
                  </a:lnTo>
                  <a:cubicBezTo>
                    <a:pt x="37156" y="1215160"/>
                    <a:pt x="24294" y="1209832"/>
                    <a:pt x="14811" y="1200349"/>
                  </a:cubicBezTo>
                  <a:cubicBezTo>
                    <a:pt x="5328" y="1190866"/>
                    <a:pt x="0" y="1178004"/>
                    <a:pt x="0" y="1164593"/>
                  </a:cubicBezTo>
                  <a:lnTo>
                    <a:pt x="0" y="50567"/>
                  </a:lnTo>
                  <a:cubicBezTo>
                    <a:pt x="0" y="37156"/>
                    <a:pt x="5328" y="24294"/>
                    <a:pt x="14811" y="14811"/>
                  </a:cubicBezTo>
                  <a:cubicBezTo>
                    <a:pt x="24294" y="5328"/>
                    <a:pt x="37156" y="0"/>
                    <a:pt x="5056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06466" cy="1253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52343" y="547657"/>
            <a:ext cx="2538718" cy="3154721"/>
          </a:xfrm>
          <a:custGeom>
            <a:avLst/>
            <a:gdLst/>
            <a:ahLst/>
            <a:cxnLst/>
            <a:rect l="l" t="t" r="r" b="b"/>
            <a:pathLst>
              <a:path w="2538718" h="3154721">
                <a:moveTo>
                  <a:pt x="0" y="0"/>
                </a:moveTo>
                <a:lnTo>
                  <a:pt x="2538718" y="0"/>
                </a:lnTo>
                <a:lnTo>
                  <a:pt x="2538718" y="3154721"/>
                </a:lnTo>
                <a:lnTo>
                  <a:pt x="0" y="3154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65" r="-1671" b="-23910"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1019175"/>
            <a:ext cx="447432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КОМАНДА    И РОЛИ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99943" y="5181633"/>
            <a:ext cx="3062049" cy="4613810"/>
            <a:chOff x="0" y="0"/>
            <a:chExt cx="806466" cy="12151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6466" cy="1215160"/>
            </a:xfrm>
            <a:custGeom>
              <a:avLst/>
              <a:gdLst/>
              <a:ahLst/>
              <a:cxnLst/>
              <a:rect l="l" t="t" r="r" b="b"/>
              <a:pathLst>
                <a:path w="806466" h="1215160">
                  <a:moveTo>
                    <a:pt x="50567" y="0"/>
                  </a:moveTo>
                  <a:lnTo>
                    <a:pt x="755899" y="0"/>
                  </a:lnTo>
                  <a:cubicBezTo>
                    <a:pt x="769310" y="0"/>
                    <a:pt x="782172" y="5328"/>
                    <a:pt x="791655" y="14811"/>
                  </a:cubicBezTo>
                  <a:cubicBezTo>
                    <a:pt x="801138" y="24294"/>
                    <a:pt x="806466" y="37156"/>
                    <a:pt x="806466" y="50567"/>
                  </a:cubicBezTo>
                  <a:lnTo>
                    <a:pt x="806466" y="1164593"/>
                  </a:lnTo>
                  <a:cubicBezTo>
                    <a:pt x="806466" y="1178004"/>
                    <a:pt x="801138" y="1190866"/>
                    <a:pt x="791655" y="1200349"/>
                  </a:cubicBezTo>
                  <a:cubicBezTo>
                    <a:pt x="782172" y="1209832"/>
                    <a:pt x="769310" y="1215160"/>
                    <a:pt x="755899" y="1215160"/>
                  </a:cubicBezTo>
                  <a:lnTo>
                    <a:pt x="50567" y="1215160"/>
                  </a:lnTo>
                  <a:cubicBezTo>
                    <a:pt x="37156" y="1215160"/>
                    <a:pt x="24294" y="1209832"/>
                    <a:pt x="14811" y="1200349"/>
                  </a:cubicBezTo>
                  <a:cubicBezTo>
                    <a:pt x="5328" y="1190866"/>
                    <a:pt x="0" y="1178004"/>
                    <a:pt x="0" y="1164593"/>
                  </a:cubicBezTo>
                  <a:lnTo>
                    <a:pt x="0" y="50567"/>
                  </a:lnTo>
                  <a:cubicBezTo>
                    <a:pt x="0" y="37156"/>
                    <a:pt x="5328" y="24294"/>
                    <a:pt x="14811" y="14811"/>
                  </a:cubicBezTo>
                  <a:cubicBezTo>
                    <a:pt x="24294" y="5328"/>
                    <a:pt x="37156" y="0"/>
                    <a:pt x="5056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06466" cy="1253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35230" y="5181633"/>
            <a:ext cx="3062049" cy="4613810"/>
            <a:chOff x="0" y="0"/>
            <a:chExt cx="806466" cy="12151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6466" cy="1215160"/>
            </a:xfrm>
            <a:custGeom>
              <a:avLst/>
              <a:gdLst/>
              <a:ahLst/>
              <a:cxnLst/>
              <a:rect l="l" t="t" r="r" b="b"/>
              <a:pathLst>
                <a:path w="806466" h="1215160">
                  <a:moveTo>
                    <a:pt x="50567" y="0"/>
                  </a:moveTo>
                  <a:lnTo>
                    <a:pt x="755899" y="0"/>
                  </a:lnTo>
                  <a:cubicBezTo>
                    <a:pt x="769310" y="0"/>
                    <a:pt x="782172" y="5328"/>
                    <a:pt x="791655" y="14811"/>
                  </a:cubicBezTo>
                  <a:cubicBezTo>
                    <a:pt x="801138" y="24294"/>
                    <a:pt x="806466" y="37156"/>
                    <a:pt x="806466" y="50567"/>
                  </a:cubicBezTo>
                  <a:lnTo>
                    <a:pt x="806466" y="1164593"/>
                  </a:lnTo>
                  <a:cubicBezTo>
                    <a:pt x="806466" y="1178004"/>
                    <a:pt x="801138" y="1190866"/>
                    <a:pt x="791655" y="1200349"/>
                  </a:cubicBezTo>
                  <a:cubicBezTo>
                    <a:pt x="782172" y="1209832"/>
                    <a:pt x="769310" y="1215160"/>
                    <a:pt x="755899" y="1215160"/>
                  </a:cubicBezTo>
                  <a:lnTo>
                    <a:pt x="50567" y="1215160"/>
                  </a:lnTo>
                  <a:cubicBezTo>
                    <a:pt x="37156" y="1215160"/>
                    <a:pt x="24294" y="1209832"/>
                    <a:pt x="14811" y="1200349"/>
                  </a:cubicBezTo>
                  <a:cubicBezTo>
                    <a:pt x="5328" y="1190866"/>
                    <a:pt x="0" y="1178004"/>
                    <a:pt x="0" y="1164593"/>
                  </a:cubicBezTo>
                  <a:lnTo>
                    <a:pt x="0" y="50567"/>
                  </a:lnTo>
                  <a:cubicBezTo>
                    <a:pt x="0" y="37156"/>
                    <a:pt x="5328" y="24294"/>
                    <a:pt x="14811" y="14811"/>
                  </a:cubicBezTo>
                  <a:cubicBezTo>
                    <a:pt x="24294" y="5328"/>
                    <a:pt x="37156" y="0"/>
                    <a:pt x="5056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06466" cy="1253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21934" y="5143500"/>
            <a:ext cx="3062049" cy="4613810"/>
            <a:chOff x="0" y="0"/>
            <a:chExt cx="806466" cy="12151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6466" cy="1215160"/>
            </a:xfrm>
            <a:custGeom>
              <a:avLst/>
              <a:gdLst/>
              <a:ahLst/>
              <a:cxnLst/>
              <a:rect l="l" t="t" r="r" b="b"/>
              <a:pathLst>
                <a:path w="806466" h="1215160">
                  <a:moveTo>
                    <a:pt x="50567" y="0"/>
                  </a:moveTo>
                  <a:lnTo>
                    <a:pt x="755899" y="0"/>
                  </a:lnTo>
                  <a:cubicBezTo>
                    <a:pt x="769310" y="0"/>
                    <a:pt x="782172" y="5328"/>
                    <a:pt x="791655" y="14811"/>
                  </a:cubicBezTo>
                  <a:cubicBezTo>
                    <a:pt x="801138" y="24294"/>
                    <a:pt x="806466" y="37156"/>
                    <a:pt x="806466" y="50567"/>
                  </a:cubicBezTo>
                  <a:lnTo>
                    <a:pt x="806466" y="1164593"/>
                  </a:lnTo>
                  <a:cubicBezTo>
                    <a:pt x="806466" y="1178004"/>
                    <a:pt x="801138" y="1190866"/>
                    <a:pt x="791655" y="1200349"/>
                  </a:cubicBezTo>
                  <a:cubicBezTo>
                    <a:pt x="782172" y="1209832"/>
                    <a:pt x="769310" y="1215160"/>
                    <a:pt x="755899" y="1215160"/>
                  </a:cubicBezTo>
                  <a:lnTo>
                    <a:pt x="50567" y="1215160"/>
                  </a:lnTo>
                  <a:cubicBezTo>
                    <a:pt x="37156" y="1215160"/>
                    <a:pt x="24294" y="1209832"/>
                    <a:pt x="14811" y="1200349"/>
                  </a:cubicBezTo>
                  <a:cubicBezTo>
                    <a:pt x="5328" y="1190866"/>
                    <a:pt x="0" y="1178004"/>
                    <a:pt x="0" y="1164593"/>
                  </a:cubicBezTo>
                  <a:lnTo>
                    <a:pt x="0" y="50567"/>
                  </a:lnTo>
                  <a:cubicBezTo>
                    <a:pt x="0" y="37156"/>
                    <a:pt x="5328" y="24294"/>
                    <a:pt x="14811" y="14811"/>
                  </a:cubicBezTo>
                  <a:cubicBezTo>
                    <a:pt x="24294" y="5328"/>
                    <a:pt x="37156" y="0"/>
                    <a:pt x="5056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06466" cy="1253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00000">
            <a:off x="-4899433" y="2695172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" r="-157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207926" y="411899"/>
            <a:ext cx="3062049" cy="4613810"/>
            <a:chOff x="0" y="0"/>
            <a:chExt cx="806466" cy="12151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6466" cy="1215160"/>
            </a:xfrm>
            <a:custGeom>
              <a:avLst/>
              <a:gdLst/>
              <a:ahLst/>
              <a:cxnLst/>
              <a:rect l="l" t="t" r="r" b="b"/>
              <a:pathLst>
                <a:path w="806466" h="1215160">
                  <a:moveTo>
                    <a:pt x="50567" y="0"/>
                  </a:moveTo>
                  <a:lnTo>
                    <a:pt x="755899" y="0"/>
                  </a:lnTo>
                  <a:cubicBezTo>
                    <a:pt x="769310" y="0"/>
                    <a:pt x="782172" y="5328"/>
                    <a:pt x="791655" y="14811"/>
                  </a:cubicBezTo>
                  <a:cubicBezTo>
                    <a:pt x="801138" y="24294"/>
                    <a:pt x="806466" y="37156"/>
                    <a:pt x="806466" y="50567"/>
                  </a:cubicBezTo>
                  <a:lnTo>
                    <a:pt x="806466" y="1164593"/>
                  </a:lnTo>
                  <a:cubicBezTo>
                    <a:pt x="806466" y="1178004"/>
                    <a:pt x="801138" y="1190866"/>
                    <a:pt x="791655" y="1200349"/>
                  </a:cubicBezTo>
                  <a:cubicBezTo>
                    <a:pt x="782172" y="1209832"/>
                    <a:pt x="769310" y="1215160"/>
                    <a:pt x="755899" y="1215160"/>
                  </a:cubicBezTo>
                  <a:lnTo>
                    <a:pt x="50567" y="1215160"/>
                  </a:lnTo>
                  <a:cubicBezTo>
                    <a:pt x="37156" y="1215160"/>
                    <a:pt x="24294" y="1209832"/>
                    <a:pt x="14811" y="1200349"/>
                  </a:cubicBezTo>
                  <a:cubicBezTo>
                    <a:pt x="5328" y="1190866"/>
                    <a:pt x="0" y="1178004"/>
                    <a:pt x="0" y="1164593"/>
                  </a:cubicBezTo>
                  <a:lnTo>
                    <a:pt x="0" y="50567"/>
                  </a:lnTo>
                  <a:cubicBezTo>
                    <a:pt x="0" y="37156"/>
                    <a:pt x="5328" y="24294"/>
                    <a:pt x="14811" y="14811"/>
                  </a:cubicBezTo>
                  <a:cubicBezTo>
                    <a:pt x="24294" y="5328"/>
                    <a:pt x="37156" y="0"/>
                    <a:pt x="5056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06466" cy="1253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24483" y="547657"/>
            <a:ext cx="2483543" cy="3136020"/>
            <a:chOff x="0" y="0"/>
            <a:chExt cx="64369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3690" cy="812800"/>
            </a:xfrm>
            <a:custGeom>
              <a:avLst/>
              <a:gdLst/>
              <a:ahLst/>
              <a:cxnLst/>
              <a:rect l="l" t="t" r="r" b="b"/>
              <a:pathLst>
                <a:path w="643690" h="812800">
                  <a:moveTo>
                    <a:pt x="71698" y="0"/>
                  </a:moveTo>
                  <a:lnTo>
                    <a:pt x="571992" y="0"/>
                  </a:lnTo>
                  <a:cubicBezTo>
                    <a:pt x="591007" y="0"/>
                    <a:pt x="609244" y="7554"/>
                    <a:pt x="622690" y="21000"/>
                  </a:cubicBezTo>
                  <a:cubicBezTo>
                    <a:pt x="636136" y="34446"/>
                    <a:pt x="643690" y="52682"/>
                    <a:pt x="643690" y="71698"/>
                  </a:cubicBezTo>
                  <a:lnTo>
                    <a:pt x="643690" y="741102"/>
                  </a:lnTo>
                  <a:cubicBezTo>
                    <a:pt x="643690" y="760118"/>
                    <a:pt x="636136" y="778354"/>
                    <a:pt x="622690" y="791800"/>
                  </a:cubicBezTo>
                  <a:cubicBezTo>
                    <a:pt x="609244" y="805246"/>
                    <a:pt x="591007" y="812800"/>
                    <a:pt x="571992" y="812800"/>
                  </a:cubicBezTo>
                  <a:lnTo>
                    <a:pt x="71698" y="812800"/>
                  </a:lnTo>
                  <a:cubicBezTo>
                    <a:pt x="52682" y="812800"/>
                    <a:pt x="34446" y="805246"/>
                    <a:pt x="21000" y="791800"/>
                  </a:cubicBezTo>
                  <a:cubicBezTo>
                    <a:pt x="7554" y="778354"/>
                    <a:pt x="0" y="760118"/>
                    <a:pt x="0" y="741102"/>
                  </a:cubicBezTo>
                  <a:lnTo>
                    <a:pt x="0" y="71698"/>
                  </a:lnTo>
                  <a:cubicBezTo>
                    <a:pt x="0" y="52682"/>
                    <a:pt x="7554" y="34446"/>
                    <a:pt x="21000" y="21000"/>
                  </a:cubicBezTo>
                  <a:cubicBezTo>
                    <a:pt x="34446" y="7554"/>
                    <a:pt x="52682" y="0"/>
                    <a:pt x="71698" y="0"/>
                  </a:cubicBezTo>
                  <a:close/>
                </a:path>
              </a:pathLst>
            </a:custGeom>
            <a:blipFill>
              <a:blip r:embed="rId5"/>
              <a:stretch>
                <a:fillRect b="-3743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7189196" y="5319175"/>
            <a:ext cx="2483543" cy="3148736"/>
            <a:chOff x="0" y="0"/>
            <a:chExt cx="953613" cy="12090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53613" cy="1209029"/>
            </a:xfrm>
            <a:custGeom>
              <a:avLst/>
              <a:gdLst/>
              <a:ahLst/>
              <a:cxnLst/>
              <a:rect l="l" t="t" r="r" b="b"/>
              <a:pathLst>
                <a:path w="953613" h="1209029">
                  <a:moveTo>
                    <a:pt x="71698" y="0"/>
                  </a:moveTo>
                  <a:lnTo>
                    <a:pt x="881915" y="0"/>
                  </a:lnTo>
                  <a:cubicBezTo>
                    <a:pt x="921513" y="0"/>
                    <a:pt x="953613" y="32100"/>
                    <a:pt x="953613" y="71698"/>
                  </a:cubicBezTo>
                  <a:lnTo>
                    <a:pt x="953613" y="1137332"/>
                  </a:lnTo>
                  <a:cubicBezTo>
                    <a:pt x="953613" y="1156347"/>
                    <a:pt x="946059" y="1174584"/>
                    <a:pt x="932613" y="1188029"/>
                  </a:cubicBezTo>
                  <a:cubicBezTo>
                    <a:pt x="919167" y="1201475"/>
                    <a:pt x="900931" y="1209029"/>
                    <a:pt x="881915" y="1209029"/>
                  </a:cubicBezTo>
                  <a:lnTo>
                    <a:pt x="71698" y="1209029"/>
                  </a:lnTo>
                  <a:cubicBezTo>
                    <a:pt x="52682" y="1209029"/>
                    <a:pt x="34446" y="1201475"/>
                    <a:pt x="21000" y="1188029"/>
                  </a:cubicBezTo>
                  <a:cubicBezTo>
                    <a:pt x="7554" y="1174584"/>
                    <a:pt x="0" y="1156347"/>
                    <a:pt x="0" y="1137332"/>
                  </a:cubicBezTo>
                  <a:lnTo>
                    <a:pt x="0" y="71698"/>
                  </a:lnTo>
                  <a:cubicBezTo>
                    <a:pt x="0" y="52682"/>
                    <a:pt x="7554" y="34446"/>
                    <a:pt x="21000" y="21000"/>
                  </a:cubicBezTo>
                  <a:cubicBezTo>
                    <a:pt x="34446" y="7554"/>
                    <a:pt x="52682" y="0"/>
                    <a:pt x="71698" y="0"/>
                  </a:cubicBezTo>
                  <a:close/>
                </a:path>
              </a:pathLst>
            </a:custGeom>
            <a:blipFill>
              <a:blip r:embed="rId6"/>
              <a:stretch>
                <a:fillRect l="-13868" t="-20596" r="-34085" b="-3298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3830679" y="5313190"/>
            <a:ext cx="2483543" cy="3154721"/>
            <a:chOff x="0" y="0"/>
            <a:chExt cx="953613" cy="121132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53613" cy="1211328"/>
            </a:xfrm>
            <a:custGeom>
              <a:avLst/>
              <a:gdLst/>
              <a:ahLst/>
              <a:cxnLst/>
              <a:rect l="l" t="t" r="r" b="b"/>
              <a:pathLst>
                <a:path w="953613" h="1211328">
                  <a:moveTo>
                    <a:pt x="71698" y="0"/>
                  </a:moveTo>
                  <a:lnTo>
                    <a:pt x="881915" y="0"/>
                  </a:lnTo>
                  <a:cubicBezTo>
                    <a:pt x="921513" y="0"/>
                    <a:pt x="953613" y="32100"/>
                    <a:pt x="953613" y="71698"/>
                  </a:cubicBezTo>
                  <a:lnTo>
                    <a:pt x="953613" y="1139630"/>
                  </a:lnTo>
                  <a:cubicBezTo>
                    <a:pt x="953613" y="1158645"/>
                    <a:pt x="946059" y="1176882"/>
                    <a:pt x="932613" y="1190328"/>
                  </a:cubicBezTo>
                  <a:cubicBezTo>
                    <a:pt x="919167" y="1203774"/>
                    <a:pt x="900931" y="1211328"/>
                    <a:pt x="881915" y="1211328"/>
                  </a:cubicBezTo>
                  <a:lnTo>
                    <a:pt x="71698" y="1211328"/>
                  </a:lnTo>
                  <a:cubicBezTo>
                    <a:pt x="52682" y="1211328"/>
                    <a:pt x="34446" y="1203774"/>
                    <a:pt x="21000" y="1190328"/>
                  </a:cubicBezTo>
                  <a:cubicBezTo>
                    <a:pt x="7554" y="1176882"/>
                    <a:pt x="0" y="1158645"/>
                    <a:pt x="0" y="1139630"/>
                  </a:cubicBezTo>
                  <a:lnTo>
                    <a:pt x="0" y="71698"/>
                  </a:lnTo>
                  <a:cubicBezTo>
                    <a:pt x="0" y="52682"/>
                    <a:pt x="7554" y="34446"/>
                    <a:pt x="21000" y="21000"/>
                  </a:cubicBezTo>
                  <a:cubicBezTo>
                    <a:pt x="34446" y="7554"/>
                    <a:pt x="52682" y="0"/>
                    <a:pt x="71698" y="0"/>
                  </a:cubicBezTo>
                  <a:close/>
                </a:path>
              </a:pathLst>
            </a:custGeom>
            <a:blipFill>
              <a:blip r:embed="rId7"/>
              <a:stretch>
                <a:fillRect l="-6992" t="-3847" b="-2853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3621934" y="411899"/>
            <a:ext cx="3062049" cy="4613810"/>
            <a:chOff x="0" y="0"/>
            <a:chExt cx="806466" cy="121516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06466" cy="1215160"/>
            </a:xfrm>
            <a:custGeom>
              <a:avLst/>
              <a:gdLst/>
              <a:ahLst/>
              <a:cxnLst/>
              <a:rect l="l" t="t" r="r" b="b"/>
              <a:pathLst>
                <a:path w="806466" h="1215160">
                  <a:moveTo>
                    <a:pt x="50567" y="0"/>
                  </a:moveTo>
                  <a:lnTo>
                    <a:pt x="755899" y="0"/>
                  </a:lnTo>
                  <a:cubicBezTo>
                    <a:pt x="769310" y="0"/>
                    <a:pt x="782172" y="5328"/>
                    <a:pt x="791655" y="14811"/>
                  </a:cubicBezTo>
                  <a:cubicBezTo>
                    <a:pt x="801138" y="24294"/>
                    <a:pt x="806466" y="37156"/>
                    <a:pt x="806466" y="50567"/>
                  </a:cubicBezTo>
                  <a:lnTo>
                    <a:pt x="806466" y="1164593"/>
                  </a:lnTo>
                  <a:cubicBezTo>
                    <a:pt x="806466" y="1178004"/>
                    <a:pt x="801138" y="1190866"/>
                    <a:pt x="791655" y="1200349"/>
                  </a:cubicBezTo>
                  <a:cubicBezTo>
                    <a:pt x="782172" y="1209832"/>
                    <a:pt x="769310" y="1215160"/>
                    <a:pt x="755899" y="1215160"/>
                  </a:cubicBezTo>
                  <a:lnTo>
                    <a:pt x="50567" y="1215160"/>
                  </a:lnTo>
                  <a:cubicBezTo>
                    <a:pt x="37156" y="1215160"/>
                    <a:pt x="24294" y="1209832"/>
                    <a:pt x="14811" y="1200349"/>
                  </a:cubicBezTo>
                  <a:cubicBezTo>
                    <a:pt x="5328" y="1190866"/>
                    <a:pt x="0" y="1178004"/>
                    <a:pt x="0" y="1164593"/>
                  </a:cubicBezTo>
                  <a:lnTo>
                    <a:pt x="0" y="50567"/>
                  </a:lnTo>
                  <a:cubicBezTo>
                    <a:pt x="0" y="37156"/>
                    <a:pt x="5328" y="24294"/>
                    <a:pt x="14811" y="14811"/>
                  </a:cubicBezTo>
                  <a:cubicBezTo>
                    <a:pt x="24294" y="5328"/>
                    <a:pt x="37156" y="0"/>
                    <a:pt x="5056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06466" cy="1253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911188" y="547657"/>
            <a:ext cx="2483543" cy="3154721"/>
            <a:chOff x="0" y="0"/>
            <a:chExt cx="953613" cy="121132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53613" cy="1211328"/>
            </a:xfrm>
            <a:custGeom>
              <a:avLst/>
              <a:gdLst/>
              <a:ahLst/>
              <a:cxnLst/>
              <a:rect l="l" t="t" r="r" b="b"/>
              <a:pathLst>
                <a:path w="953613" h="1211328">
                  <a:moveTo>
                    <a:pt x="71698" y="0"/>
                  </a:moveTo>
                  <a:lnTo>
                    <a:pt x="881915" y="0"/>
                  </a:lnTo>
                  <a:cubicBezTo>
                    <a:pt x="921513" y="0"/>
                    <a:pt x="953613" y="32100"/>
                    <a:pt x="953613" y="71698"/>
                  </a:cubicBezTo>
                  <a:lnTo>
                    <a:pt x="953613" y="1139630"/>
                  </a:lnTo>
                  <a:cubicBezTo>
                    <a:pt x="953613" y="1158645"/>
                    <a:pt x="946059" y="1176882"/>
                    <a:pt x="932613" y="1190328"/>
                  </a:cubicBezTo>
                  <a:cubicBezTo>
                    <a:pt x="919167" y="1203774"/>
                    <a:pt x="900931" y="1211328"/>
                    <a:pt x="881915" y="1211328"/>
                  </a:cubicBezTo>
                  <a:lnTo>
                    <a:pt x="71698" y="1211328"/>
                  </a:lnTo>
                  <a:cubicBezTo>
                    <a:pt x="52682" y="1211328"/>
                    <a:pt x="34446" y="1203774"/>
                    <a:pt x="21000" y="1190328"/>
                  </a:cubicBezTo>
                  <a:cubicBezTo>
                    <a:pt x="7554" y="1176882"/>
                    <a:pt x="0" y="1158645"/>
                    <a:pt x="0" y="1139630"/>
                  </a:cubicBezTo>
                  <a:lnTo>
                    <a:pt x="0" y="71698"/>
                  </a:lnTo>
                  <a:cubicBezTo>
                    <a:pt x="0" y="52682"/>
                    <a:pt x="7554" y="34446"/>
                    <a:pt x="21000" y="21000"/>
                  </a:cubicBezTo>
                  <a:cubicBezTo>
                    <a:pt x="34446" y="7554"/>
                    <a:pt x="52682" y="0"/>
                    <a:pt x="71698" y="0"/>
                  </a:cubicBezTo>
                  <a:close/>
                </a:path>
              </a:pathLst>
            </a:custGeom>
            <a:blipFill>
              <a:blip r:embed="rId8"/>
              <a:stretch>
                <a:fillRect b="-22767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10664295" y="5313190"/>
            <a:ext cx="2149311" cy="3154721"/>
            <a:chOff x="0" y="0"/>
            <a:chExt cx="953613" cy="13996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53613" cy="1399697"/>
            </a:xfrm>
            <a:custGeom>
              <a:avLst/>
              <a:gdLst/>
              <a:ahLst/>
              <a:cxnLst/>
              <a:rect l="l" t="t" r="r" b="b"/>
              <a:pathLst>
                <a:path w="953613" h="1399697">
                  <a:moveTo>
                    <a:pt x="54031" y="0"/>
                  </a:moveTo>
                  <a:lnTo>
                    <a:pt x="899582" y="0"/>
                  </a:lnTo>
                  <a:cubicBezTo>
                    <a:pt x="929423" y="0"/>
                    <a:pt x="953613" y="24190"/>
                    <a:pt x="953613" y="54031"/>
                  </a:cubicBezTo>
                  <a:lnTo>
                    <a:pt x="953613" y="1345666"/>
                  </a:lnTo>
                  <a:cubicBezTo>
                    <a:pt x="953613" y="1375506"/>
                    <a:pt x="929423" y="1399697"/>
                    <a:pt x="899582" y="1399697"/>
                  </a:cubicBezTo>
                  <a:lnTo>
                    <a:pt x="54031" y="1399697"/>
                  </a:lnTo>
                  <a:cubicBezTo>
                    <a:pt x="24190" y="1399697"/>
                    <a:pt x="0" y="1375506"/>
                    <a:pt x="0" y="1345666"/>
                  </a:cubicBezTo>
                  <a:lnTo>
                    <a:pt x="0" y="54031"/>
                  </a:lnTo>
                  <a:cubicBezTo>
                    <a:pt x="0" y="24190"/>
                    <a:pt x="24190" y="0"/>
                    <a:pt x="54031" y="0"/>
                  </a:cubicBezTo>
                  <a:close/>
                </a:path>
              </a:pathLst>
            </a:custGeom>
            <a:blipFill>
              <a:blip r:embed="rId9"/>
              <a:stretch>
                <a:fillRect l="-67347" t="-101461" r="-7549" b="-10373"/>
              </a:stretch>
            </a:blipFill>
          </p:spPr>
        </p:sp>
      </p:grpSp>
      <p:sp>
        <p:nvSpPr>
          <p:cNvPr id="37" name="AutoShape 37"/>
          <p:cNvSpPr/>
          <p:nvPr/>
        </p:nvSpPr>
        <p:spPr>
          <a:xfrm>
            <a:off x="6899943" y="3702378"/>
            <a:ext cx="303196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10207926" y="3683328"/>
            <a:ext cx="30620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3621934" y="3683328"/>
            <a:ext cx="30620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6899943" y="8461926"/>
            <a:ext cx="30620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V="1">
            <a:off x="10290111" y="8461926"/>
            <a:ext cx="297986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3621934" y="8461926"/>
            <a:ext cx="30620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4811381" y="3235118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7064004" y="4487269"/>
            <a:ext cx="277279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Teamlead, Data Scientist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91913" y="3670659"/>
            <a:ext cx="2163588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Крикунов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Даниил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446820" y="8495725"/>
            <a:ext cx="2237163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Збицкий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 Артём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391696" y="930408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595392" y="930408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598017" y="8495725"/>
            <a:ext cx="2237163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Платонов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  Роман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993544" y="9313605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32812" y="8495725"/>
            <a:ext cx="2237163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Баринов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Герман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290810" y="4479014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Engineer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290810" y="3670659"/>
            <a:ext cx="2237163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 Терехов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Владислав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907360" y="4487269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032812" y="3688439"/>
            <a:ext cx="223716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Изотов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Леонид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54228">
            <a:off x="7307524" y="-4807838"/>
            <a:ext cx="8552545" cy="15275278"/>
          </a:xfrm>
          <a:custGeom>
            <a:avLst/>
            <a:gdLst/>
            <a:ahLst/>
            <a:cxnLst/>
            <a:rect l="l" t="t" r="r" b="b"/>
            <a:pathLst>
              <a:path w="8552545" h="15275278">
                <a:moveTo>
                  <a:pt x="0" y="0"/>
                </a:moveTo>
                <a:lnTo>
                  <a:pt x="8552544" y="0"/>
                </a:lnTo>
                <a:lnTo>
                  <a:pt x="8552544" y="15275278"/>
                </a:lnTo>
                <a:lnTo>
                  <a:pt x="0" y="15275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8" r="-13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17505" y="923991"/>
            <a:ext cx="2926495" cy="5457256"/>
            <a:chOff x="0" y="0"/>
            <a:chExt cx="770764" cy="1437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0764" cy="1437302"/>
            </a:xfrm>
            <a:custGeom>
              <a:avLst/>
              <a:gdLst/>
              <a:ahLst/>
              <a:cxnLst/>
              <a:rect l="l" t="t" r="r" b="b"/>
              <a:pathLst>
                <a:path w="770764" h="1437302">
                  <a:moveTo>
                    <a:pt x="52909" y="0"/>
                  </a:moveTo>
                  <a:lnTo>
                    <a:pt x="717855" y="0"/>
                  </a:lnTo>
                  <a:cubicBezTo>
                    <a:pt x="747076" y="0"/>
                    <a:pt x="770764" y="23688"/>
                    <a:pt x="770764" y="52909"/>
                  </a:cubicBezTo>
                  <a:lnTo>
                    <a:pt x="770764" y="1384393"/>
                  </a:lnTo>
                  <a:cubicBezTo>
                    <a:pt x="770764" y="1398425"/>
                    <a:pt x="765190" y="1411883"/>
                    <a:pt x="755267" y="1421805"/>
                  </a:cubicBezTo>
                  <a:cubicBezTo>
                    <a:pt x="745345" y="1431728"/>
                    <a:pt x="731887" y="1437302"/>
                    <a:pt x="717855" y="1437302"/>
                  </a:cubicBezTo>
                  <a:lnTo>
                    <a:pt x="52909" y="1437302"/>
                  </a:lnTo>
                  <a:cubicBezTo>
                    <a:pt x="38877" y="1437302"/>
                    <a:pt x="25419" y="1431728"/>
                    <a:pt x="15497" y="1421805"/>
                  </a:cubicBezTo>
                  <a:cubicBezTo>
                    <a:pt x="5574" y="1411883"/>
                    <a:pt x="0" y="1398425"/>
                    <a:pt x="0" y="1384393"/>
                  </a:cubicBezTo>
                  <a:lnTo>
                    <a:pt x="0" y="52909"/>
                  </a:lnTo>
                  <a:cubicBezTo>
                    <a:pt x="0" y="38877"/>
                    <a:pt x="5574" y="25419"/>
                    <a:pt x="15497" y="15497"/>
                  </a:cubicBezTo>
                  <a:cubicBezTo>
                    <a:pt x="25419" y="5574"/>
                    <a:pt x="38877" y="0"/>
                    <a:pt x="5290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70764" cy="1475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95535" y="923991"/>
            <a:ext cx="2926495" cy="5457256"/>
            <a:chOff x="0" y="0"/>
            <a:chExt cx="770764" cy="14373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0764" cy="1437302"/>
            </a:xfrm>
            <a:custGeom>
              <a:avLst/>
              <a:gdLst/>
              <a:ahLst/>
              <a:cxnLst/>
              <a:rect l="l" t="t" r="r" b="b"/>
              <a:pathLst>
                <a:path w="770764" h="1437302">
                  <a:moveTo>
                    <a:pt x="52909" y="0"/>
                  </a:moveTo>
                  <a:lnTo>
                    <a:pt x="717855" y="0"/>
                  </a:lnTo>
                  <a:cubicBezTo>
                    <a:pt x="747076" y="0"/>
                    <a:pt x="770764" y="23688"/>
                    <a:pt x="770764" y="52909"/>
                  </a:cubicBezTo>
                  <a:lnTo>
                    <a:pt x="770764" y="1384393"/>
                  </a:lnTo>
                  <a:cubicBezTo>
                    <a:pt x="770764" y="1398425"/>
                    <a:pt x="765190" y="1411883"/>
                    <a:pt x="755267" y="1421805"/>
                  </a:cubicBezTo>
                  <a:cubicBezTo>
                    <a:pt x="745345" y="1431728"/>
                    <a:pt x="731887" y="1437302"/>
                    <a:pt x="717855" y="1437302"/>
                  </a:cubicBezTo>
                  <a:lnTo>
                    <a:pt x="52909" y="1437302"/>
                  </a:lnTo>
                  <a:cubicBezTo>
                    <a:pt x="38877" y="1437302"/>
                    <a:pt x="25419" y="1431728"/>
                    <a:pt x="15497" y="1421805"/>
                  </a:cubicBezTo>
                  <a:cubicBezTo>
                    <a:pt x="5574" y="1411883"/>
                    <a:pt x="0" y="1398425"/>
                    <a:pt x="0" y="1384393"/>
                  </a:cubicBezTo>
                  <a:lnTo>
                    <a:pt x="0" y="52909"/>
                  </a:lnTo>
                  <a:cubicBezTo>
                    <a:pt x="0" y="38877"/>
                    <a:pt x="5574" y="25419"/>
                    <a:pt x="15497" y="15497"/>
                  </a:cubicBezTo>
                  <a:cubicBezTo>
                    <a:pt x="25419" y="5574"/>
                    <a:pt x="38877" y="0"/>
                    <a:pt x="5290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70764" cy="1475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36383" y="4137274"/>
            <a:ext cx="2926495" cy="5325076"/>
            <a:chOff x="0" y="0"/>
            <a:chExt cx="770764" cy="14024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0764" cy="1402489"/>
            </a:xfrm>
            <a:custGeom>
              <a:avLst/>
              <a:gdLst/>
              <a:ahLst/>
              <a:cxnLst/>
              <a:rect l="l" t="t" r="r" b="b"/>
              <a:pathLst>
                <a:path w="770764" h="1402489">
                  <a:moveTo>
                    <a:pt x="52909" y="0"/>
                  </a:moveTo>
                  <a:lnTo>
                    <a:pt x="717855" y="0"/>
                  </a:lnTo>
                  <a:cubicBezTo>
                    <a:pt x="747076" y="0"/>
                    <a:pt x="770764" y="23688"/>
                    <a:pt x="770764" y="52909"/>
                  </a:cubicBezTo>
                  <a:lnTo>
                    <a:pt x="770764" y="1349580"/>
                  </a:lnTo>
                  <a:cubicBezTo>
                    <a:pt x="770764" y="1363612"/>
                    <a:pt x="765190" y="1377070"/>
                    <a:pt x="755267" y="1386992"/>
                  </a:cubicBezTo>
                  <a:cubicBezTo>
                    <a:pt x="745345" y="1396915"/>
                    <a:pt x="731887" y="1402489"/>
                    <a:pt x="717855" y="1402489"/>
                  </a:cubicBezTo>
                  <a:lnTo>
                    <a:pt x="52909" y="1402489"/>
                  </a:lnTo>
                  <a:cubicBezTo>
                    <a:pt x="38877" y="1402489"/>
                    <a:pt x="25419" y="1396915"/>
                    <a:pt x="15497" y="1386992"/>
                  </a:cubicBezTo>
                  <a:cubicBezTo>
                    <a:pt x="5574" y="1377070"/>
                    <a:pt x="0" y="1363612"/>
                    <a:pt x="0" y="1349580"/>
                  </a:cubicBezTo>
                  <a:lnTo>
                    <a:pt x="0" y="52909"/>
                  </a:lnTo>
                  <a:cubicBezTo>
                    <a:pt x="0" y="38877"/>
                    <a:pt x="5574" y="25419"/>
                    <a:pt x="15497" y="15497"/>
                  </a:cubicBezTo>
                  <a:cubicBezTo>
                    <a:pt x="25419" y="5574"/>
                    <a:pt x="38877" y="0"/>
                    <a:pt x="5290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0764" cy="1440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333465" y="4140647"/>
            <a:ext cx="2926495" cy="5321703"/>
            <a:chOff x="0" y="0"/>
            <a:chExt cx="770764" cy="14016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0764" cy="1401601"/>
            </a:xfrm>
            <a:custGeom>
              <a:avLst/>
              <a:gdLst/>
              <a:ahLst/>
              <a:cxnLst/>
              <a:rect l="l" t="t" r="r" b="b"/>
              <a:pathLst>
                <a:path w="770764" h="1401601">
                  <a:moveTo>
                    <a:pt x="52909" y="0"/>
                  </a:moveTo>
                  <a:lnTo>
                    <a:pt x="717855" y="0"/>
                  </a:lnTo>
                  <a:cubicBezTo>
                    <a:pt x="747076" y="0"/>
                    <a:pt x="770764" y="23688"/>
                    <a:pt x="770764" y="52909"/>
                  </a:cubicBezTo>
                  <a:lnTo>
                    <a:pt x="770764" y="1348692"/>
                  </a:lnTo>
                  <a:cubicBezTo>
                    <a:pt x="770764" y="1362724"/>
                    <a:pt x="765190" y="1376182"/>
                    <a:pt x="755267" y="1386104"/>
                  </a:cubicBezTo>
                  <a:cubicBezTo>
                    <a:pt x="745345" y="1396026"/>
                    <a:pt x="731887" y="1401601"/>
                    <a:pt x="717855" y="1401601"/>
                  </a:cubicBezTo>
                  <a:lnTo>
                    <a:pt x="52909" y="1401601"/>
                  </a:lnTo>
                  <a:cubicBezTo>
                    <a:pt x="38877" y="1401601"/>
                    <a:pt x="25419" y="1396026"/>
                    <a:pt x="15497" y="1386104"/>
                  </a:cubicBezTo>
                  <a:cubicBezTo>
                    <a:pt x="5574" y="1376182"/>
                    <a:pt x="0" y="1362724"/>
                    <a:pt x="0" y="1348692"/>
                  </a:cubicBezTo>
                  <a:lnTo>
                    <a:pt x="0" y="52909"/>
                  </a:lnTo>
                  <a:cubicBezTo>
                    <a:pt x="0" y="38877"/>
                    <a:pt x="5574" y="25419"/>
                    <a:pt x="15497" y="15497"/>
                  </a:cubicBezTo>
                  <a:cubicBezTo>
                    <a:pt x="25419" y="5574"/>
                    <a:pt x="38877" y="0"/>
                    <a:pt x="5290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0764" cy="1439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8100000">
            <a:off x="4458399" y="5975389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" r="-15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415884" y="4353226"/>
            <a:ext cx="2761656" cy="3556573"/>
            <a:chOff x="0" y="0"/>
            <a:chExt cx="1060401" cy="13656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0401" cy="1365628"/>
            </a:xfrm>
            <a:custGeom>
              <a:avLst/>
              <a:gdLst/>
              <a:ahLst/>
              <a:cxnLst/>
              <a:rect l="l" t="t" r="r" b="b"/>
              <a:pathLst>
                <a:path w="1060401" h="1365628">
                  <a:moveTo>
                    <a:pt x="42050" y="0"/>
                  </a:moveTo>
                  <a:lnTo>
                    <a:pt x="1018351" y="0"/>
                  </a:lnTo>
                  <a:cubicBezTo>
                    <a:pt x="1029503" y="0"/>
                    <a:pt x="1040199" y="4430"/>
                    <a:pt x="1048085" y="12316"/>
                  </a:cubicBezTo>
                  <a:cubicBezTo>
                    <a:pt x="1055971" y="20202"/>
                    <a:pt x="1060401" y="30898"/>
                    <a:pt x="1060401" y="42050"/>
                  </a:cubicBezTo>
                  <a:lnTo>
                    <a:pt x="1060401" y="1323577"/>
                  </a:lnTo>
                  <a:cubicBezTo>
                    <a:pt x="1060401" y="1334730"/>
                    <a:pt x="1055971" y="1345425"/>
                    <a:pt x="1048085" y="1353311"/>
                  </a:cubicBezTo>
                  <a:cubicBezTo>
                    <a:pt x="1040199" y="1361197"/>
                    <a:pt x="1029503" y="1365628"/>
                    <a:pt x="1018351" y="1365628"/>
                  </a:cubicBezTo>
                  <a:lnTo>
                    <a:pt x="42050" y="1365628"/>
                  </a:lnTo>
                  <a:cubicBezTo>
                    <a:pt x="30898" y="1365628"/>
                    <a:pt x="20202" y="1361197"/>
                    <a:pt x="12316" y="1353311"/>
                  </a:cubicBezTo>
                  <a:cubicBezTo>
                    <a:pt x="4430" y="1345425"/>
                    <a:pt x="0" y="1334730"/>
                    <a:pt x="0" y="1323577"/>
                  </a:cubicBezTo>
                  <a:lnTo>
                    <a:pt x="0" y="42050"/>
                  </a:lnTo>
                  <a:cubicBezTo>
                    <a:pt x="0" y="30898"/>
                    <a:pt x="4430" y="20202"/>
                    <a:pt x="12316" y="12316"/>
                  </a:cubicBezTo>
                  <a:cubicBezTo>
                    <a:pt x="20202" y="4430"/>
                    <a:pt x="30898" y="0"/>
                    <a:pt x="42050" y="0"/>
                  </a:cubicBezTo>
                  <a:close/>
                </a:path>
              </a:pathLst>
            </a:custGeom>
            <a:blipFill>
              <a:blip r:embed="rId4"/>
              <a:stretch>
                <a:fillRect l="-12290" t="-8719" b="-23152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0330670" y="1028700"/>
            <a:ext cx="2656226" cy="3645301"/>
            <a:chOff x="0" y="0"/>
            <a:chExt cx="1019919" cy="13996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9919" cy="1399697"/>
            </a:xfrm>
            <a:custGeom>
              <a:avLst/>
              <a:gdLst/>
              <a:ahLst/>
              <a:cxnLst/>
              <a:rect l="l" t="t" r="r" b="b"/>
              <a:pathLst>
                <a:path w="1019919" h="1399697">
                  <a:moveTo>
                    <a:pt x="43719" y="0"/>
                  </a:moveTo>
                  <a:lnTo>
                    <a:pt x="976199" y="0"/>
                  </a:lnTo>
                  <a:cubicBezTo>
                    <a:pt x="1000345" y="0"/>
                    <a:pt x="1019919" y="19574"/>
                    <a:pt x="1019919" y="43719"/>
                  </a:cubicBezTo>
                  <a:lnTo>
                    <a:pt x="1019919" y="1355977"/>
                  </a:lnTo>
                  <a:cubicBezTo>
                    <a:pt x="1019919" y="1367573"/>
                    <a:pt x="1015312" y="1378693"/>
                    <a:pt x="1007113" y="1386892"/>
                  </a:cubicBezTo>
                  <a:cubicBezTo>
                    <a:pt x="998914" y="1395091"/>
                    <a:pt x="987794" y="1399697"/>
                    <a:pt x="976199" y="1399697"/>
                  </a:cubicBezTo>
                  <a:lnTo>
                    <a:pt x="43719" y="1399697"/>
                  </a:lnTo>
                  <a:cubicBezTo>
                    <a:pt x="19574" y="1399697"/>
                    <a:pt x="0" y="1380123"/>
                    <a:pt x="0" y="1355977"/>
                  </a:cubicBezTo>
                  <a:lnTo>
                    <a:pt x="0" y="43719"/>
                  </a:lnTo>
                  <a:cubicBezTo>
                    <a:pt x="0" y="19574"/>
                    <a:pt x="19574" y="0"/>
                    <a:pt x="43719" y="0"/>
                  </a:cubicBezTo>
                  <a:close/>
                </a:path>
              </a:pathLst>
            </a:custGeom>
            <a:blipFill>
              <a:blip r:embed="rId5"/>
              <a:stretch>
                <a:fillRect l="-17639" r="-17078" b="-333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948713" y="4216031"/>
            <a:ext cx="2701834" cy="3693768"/>
            <a:chOff x="0" y="0"/>
            <a:chExt cx="1100884" cy="15050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0884" cy="1505055"/>
            </a:xfrm>
            <a:custGeom>
              <a:avLst/>
              <a:gdLst/>
              <a:ahLst/>
              <a:cxnLst/>
              <a:rect l="l" t="t" r="r" b="b"/>
              <a:pathLst>
                <a:path w="1100884" h="1505055">
                  <a:moveTo>
                    <a:pt x="42981" y="0"/>
                  </a:moveTo>
                  <a:lnTo>
                    <a:pt x="1057902" y="0"/>
                  </a:lnTo>
                  <a:cubicBezTo>
                    <a:pt x="1069302" y="0"/>
                    <a:pt x="1080234" y="4528"/>
                    <a:pt x="1088295" y="12589"/>
                  </a:cubicBezTo>
                  <a:cubicBezTo>
                    <a:pt x="1096355" y="20650"/>
                    <a:pt x="1100884" y="31582"/>
                    <a:pt x="1100884" y="42981"/>
                  </a:cubicBezTo>
                  <a:lnTo>
                    <a:pt x="1100884" y="1462074"/>
                  </a:lnTo>
                  <a:cubicBezTo>
                    <a:pt x="1100884" y="1485812"/>
                    <a:pt x="1081640" y="1505055"/>
                    <a:pt x="1057902" y="1505055"/>
                  </a:cubicBezTo>
                  <a:lnTo>
                    <a:pt x="42981" y="1505055"/>
                  </a:lnTo>
                  <a:cubicBezTo>
                    <a:pt x="31582" y="1505055"/>
                    <a:pt x="20650" y="1500527"/>
                    <a:pt x="12589" y="1492466"/>
                  </a:cubicBezTo>
                  <a:cubicBezTo>
                    <a:pt x="4528" y="1484405"/>
                    <a:pt x="0" y="1473473"/>
                    <a:pt x="0" y="1462074"/>
                  </a:cubicBezTo>
                  <a:lnTo>
                    <a:pt x="0" y="42981"/>
                  </a:lnTo>
                  <a:cubicBezTo>
                    <a:pt x="0" y="19243"/>
                    <a:pt x="19243" y="0"/>
                    <a:pt x="42981" y="0"/>
                  </a:cubicBezTo>
                  <a:close/>
                </a:path>
              </a:pathLst>
            </a:custGeom>
            <a:blipFill>
              <a:blip r:embed="rId6"/>
              <a:stretch>
                <a:fillRect l="-25948" r="-32716" b="-5176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6276851" y="1028700"/>
            <a:ext cx="2785210" cy="3645301"/>
            <a:chOff x="0" y="0"/>
            <a:chExt cx="1069445" cy="139969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69445" cy="1399697"/>
            </a:xfrm>
            <a:custGeom>
              <a:avLst/>
              <a:gdLst/>
              <a:ahLst/>
              <a:cxnLst/>
              <a:rect l="l" t="t" r="r" b="b"/>
              <a:pathLst>
                <a:path w="1069445" h="1399697">
                  <a:moveTo>
                    <a:pt x="41695" y="0"/>
                  </a:moveTo>
                  <a:lnTo>
                    <a:pt x="1027750" y="0"/>
                  </a:lnTo>
                  <a:cubicBezTo>
                    <a:pt x="1050778" y="0"/>
                    <a:pt x="1069445" y="18667"/>
                    <a:pt x="1069445" y="41695"/>
                  </a:cubicBezTo>
                  <a:lnTo>
                    <a:pt x="1069445" y="1358002"/>
                  </a:lnTo>
                  <a:cubicBezTo>
                    <a:pt x="1069445" y="1369060"/>
                    <a:pt x="1065052" y="1379665"/>
                    <a:pt x="1057233" y="1387485"/>
                  </a:cubicBezTo>
                  <a:cubicBezTo>
                    <a:pt x="1049414" y="1395304"/>
                    <a:pt x="1038808" y="1399697"/>
                    <a:pt x="1027750" y="1399697"/>
                  </a:cubicBezTo>
                  <a:lnTo>
                    <a:pt x="41695" y="1399697"/>
                  </a:lnTo>
                  <a:cubicBezTo>
                    <a:pt x="18667" y="1399697"/>
                    <a:pt x="0" y="1381029"/>
                    <a:pt x="0" y="1358002"/>
                  </a:cubicBezTo>
                  <a:lnTo>
                    <a:pt x="0" y="41695"/>
                  </a:lnTo>
                  <a:cubicBezTo>
                    <a:pt x="0" y="18667"/>
                    <a:pt x="18667" y="0"/>
                    <a:pt x="41695" y="0"/>
                  </a:cubicBezTo>
                  <a:close/>
                </a:path>
              </a:pathLst>
            </a:custGeom>
            <a:blipFill>
              <a:blip r:embed="rId7"/>
              <a:stretch>
                <a:fillRect l="-5309" r="-1469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596575" y="475781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1836383" y="7909799"/>
            <a:ext cx="28942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4288279" y="7909799"/>
            <a:ext cx="297102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6245702" y="4674001"/>
            <a:ext cx="28475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0195535" y="4674001"/>
            <a:ext cx="2926495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14901436" y="8905875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Graphic Designer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901436" y="7954645"/>
            <a:ext cx="2527962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Головизнина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  Кристина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05994" y="5796829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05994" y="4879617"/>
            <a:ext cx="2237163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 Полещук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Анастасия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10089" y="890905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59374" y="7954645"/>
            <a:ext cx="2237163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Долгих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Дарья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55536" y="5796829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Graphic Designer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24897" y="4879617"/>
            <a:ext cx="2237163" cy="85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Чудинова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  Мария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1019175"/>
            <a:ext cx="447432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КОМАНДА И РОЛИ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80696">
            <a:off x="-1829761" y="4123298"/>
            <a:ext cx="7322744" cy="7229546"/>
          </a:xfrm>
          <a:custGeom>
            <a:avLst/>
            <a:gdLst/>
            <a:ahLst/>
            <a:cxnLst/>
            <a:rect l="l" t="t" r="r" b="b"/>
            <a:pathLst>
              <a:path w="7322744" h="7229546">
                <a:moveTo>
                  <a:pt x="0" y="0"/>
                </a:moveTo>
                <a:lnTo>
                  <a:pt x="7322744" y="0"/>
                </a:lnTo>
                <a:lnTo>
                  <a:pt x="7322744" y="7229546"/>
                </a:lnTo>
                <a:lnTo>
                  <a:pt x="0" y="7229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689" y="591224"/>
            <a:ext cx="10258713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78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ПЛАНЫ НА БУДУЩЕЕ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1611" y="2689463"/>
            <a:ext cx="11407299" cy="597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5210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расширить объём  анализируемых данных</a:t>
            </a:r>
          </a:p>
          <a:p>
            <a:pPr algn="l">
              <a:lnSpc>
                <a:spcPts val="5731"/>
              </a:lnSpc>
            </a:pPr>
            <a:endParaRPr lang="en-US" sz="5210">
              <a:solidFill>
                <a:srgbClr val="FBF9F1"/>
              </a:solidFill>
              <a:latin typeface="Evolventa"/>
              <a:ea typeface="Evolventa"/>
              <a:cs typeface="Evolventa"/>
              <a:sym typeface="Evolventa"/>
            </a:endParaRPr>
          </a:p>
          <a:p>
            <a:pPr algn="l">
              <a:lnSpc>
                <a:spcPts val="5731"/>
              </a:lnSpc>
            </a:pPr>
            <a:r>
              <a:rPr lang="en-US" sz="5210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оптимизировать работу моделей</a:t>
            </a:r>
          </a:p>
          <a:p>
            <a:pPr algn="l">
              <a:lnSpc>
                <a:spcPts val="5731"/>
              </a:lnSpc>
            </a:pPr>
            <a:endParaRPr lang="en-US" sz="5210">
              <a:solidFill>
                <a:srgbClr val="FBF9F1"/>
              </a:solidFill>
              <a:latin typeface="Evolventa"/>
              <a:ea typeface="Evolventa"/>
              <a:cs typeface="Evolventa"/>
              <a:sym typeface="Evolventa"/>
            </a:endParaRPr>
          </a:p>
          <a:p>
            <a:pPr algn="l">
              <a:lnSpc>
                <a:spcPts val="5731"/>
              </a:lnSpc>
            </a:pPr>
            <a:r>
              <a:rPr lang="en-US" sz="5210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оформить результаты исследования для передачи их администрации РТУ МИРЭА</a:t>
            </a:r>
          </a:p>
        </p:txBody>
      </p:sp>
      <p:sp>
        <p:nvSpPr>
          <p:cNvPr id="5" name="Freeform 5"/>
          <p:cNvSpPr/>
          <p:nvPr/>
        </p:nvSpPr>
        <p:spPr>
          <a:xfrm rot="315501">
            <a:off x="11932914" y="-708814"/>
            <a:ext cx="7674102" cy="9187117"/>
          </a:xfrm>
          <a:custGeom>
            <a:avLst/>
            <a:gdLst/>
            <a:ahLst/>
            <a:cxnLst/>
            <a:rect l="l" t="t" r="r" b="b"/>
            <a:pathLst>
              <a:path w="7674102" h="9187117">
                <a:moveTo>
                  <a:pt x="0" y="0"/>
                </a:moveTo>
                <a:lnTo>
                  <a:pt x="7674102" y="0"/>
                </a:lnTo>
                <a:lnTo>
                  <a:pt x="7674102" y="9187117"/>
                </a:lnTo>
                <a:lnTo>
                  <a:pt x="0" y="9187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" t="-10165" r="-1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38744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277416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143500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11625" y="8810625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08386" y="2537985"/>
            <a:ext cx="5754639" cy="403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99"/>
              </a:lnSpc>
              <a:spcBef>
                <a:spcPct val="0"/>
              </a:spcBef>
            </a:pPr>
            <a:r>
              <a:rPr lang="en-US" sz="25570" dirty="0">
                <a:solidFill>
                  <a:srgbClr val="D8A3D0"/>
                </a:solidFill>
                <a:latin typeface="Evolventa"/>
                <a:ea typeface="Evolventa"/>
                <a:cs typeface="Evolventa"/>
                <a:sym typeface="Evolventa"/>
              </a:rPr>
              <a:t>RDT</a:t>
            </a:r>
          </a:p>
        </p:txBody>
      </p:sp>
      <p:sp>
        <p:nvSpPr>
          <p:cNvPr id="3" name="Freeform 3"/>
          <p:cNvSpPr/>
          <p:nvPr/>
        </p:nvSpPr>
        <p:spPr>
          <a:xfrm>
            <a:off x="-1215004" y="879197"/>
            <a:ext cx="22869078" cy="8274448"/>
          </a:xfrm>
          <a:custGeom>
            <a:avLst/>
            <a:gdLst/>
            <a:ahLst/>
            <a:cxnLst/>
            <a:rect l="l" t="t" r="r" b="b"/>
            <a:pathLst>
              <a:path w="22869078" h="8274448">
                <a:moveTo>
                  <a:pt x="0" y="0"/>
                </a:moveTo>
                <a:lnTo>
                  <a:pt x="22869079" y="0"/>
                </a:lnTo>
                <a:lnTo>
                  <a:pt x="22869079" y="8274448"/>
                </a:lnTo>
                <a:lnTo>
                  <a:pt x="0" y="827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95068" y="9153645"/>
            <a:ext cx="1665415" cy="1578675"/>
          </a:xfrm>
          <a:custGeom>
            <a:avLst/>
            <a:gdLst/>
            <a:ahLst/>
            <a:cxnLst/>
            <a:rect l="l" t="t" r="r" b="b"/>
            <a:pathLst>
              <a:path w="1665415" h="1578675">
                <a:moveTo>
                  <a:pt x="0" y="0"/>
                </a:moveTo>
                <a:lnTo>
                  <a:pt x="1665415" y="0"/>
                </a:lnTo>
                <a:lnTo>
                  <a:pt x="1665415" y="1578675"/>
                </a:lnTo>
                <a:lnTo>
                  <a:pt x="0" y="1578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56897">
            <a:off x="8914803" y="8618626"/>
            <a:ext cx="1024681" cy="971312"/>
          </a:xfrm>
          <a:custGeom>
            <a:avLst/>
            <a:gdLst/>
            <a:ahLst/>
            <a:cxnLst/>
            <a:rect l="l" t="t" r="r" b="b"/>
            <a:pathLst>
              <a:path w="1024681" h="971312">
                <a:moveTo>
                  <a:pt x="0" y="0"/>
                </a:moveTo>
                <a:lnTo>
                  <a:pt x="1024681" y="0"/>
                </a:lnTo>
                <a:lnTo>
                  <a:pt x="1024681" y="971312"/>
                </a:lnTo>
                <a:lnTo>
                  <a:pt x="0" y="971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041731">
            <a:off x="9385739" y="9755441"/>
            <a:ext cx="2346740" cy="2224514"/>
          </a:xfrm>
          <a:custGeom>
            <a:avLst/>
            <a:gdLst/>
            <a:ahLst/>
            <a:cxnLst/>
            <a:rect l="l" t="t" r="r" b="b"/>
            <a:pathLst>
              <a:path w="2346740" h="2224514">
                <a:moveTo>
                  <a:pt x="0" y="0"/>
                </a:moveTo>
                <a:lnTo>
                  <a:pt x="2346740" y="0"/>
                </a:lnTo>
                <a:lnTo>
                  <a:pt x="2346740" y="2224513"/>
                </a:lnTo>
                <a:lnTo>
                  <a:pt x="0" y="2224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91091" y="3369884"/>
            <a:ext cx="4879120" cy="4769379"/>
            <a:chOff x="0" y="0"/>
            <a:chExt cx="1285036" cy="12561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5036" cy="1256133"/>
            </a:xfrm>
            <a:custGeom>
              <a:avLst/>
              <a:gdLst/>
              <a:ahLst/>
              <a:cxnLst/>
              <a:rect l="l" t="t" r="r" b="b"/>
              <a:pathLst>
                <a:path w="1285036" h="1256133">
                  <a:moveTo>
                    <a:pt x="31735" y="0"/>
                  </a:moveTo>
                  <a:lnTo>
                    <a:pt x="1253301" y="0"/>
                  </a:lnTo>
                  <a:cubicBezTo>
                    <a:pt x="1270828" y="0"/>
                    <a:pt x="1285036" y="14208"/>
                    <a:pt x="1285036" y="31735"/>
                  </a:cubicBezTo>
                  <a:lnTo>
                    <a:pt x="1285036" y="1224398"/>
                  </a:lnTo>
                  <a:cubicBezTo>
                    <a:pt x="1285036" y="1241925"/>
                    <a:pt x="1270828" y="1256133"/>
                    <a:pt x="1253301" y="1256133"/>
                  </a:cubicBezTo>
                  <a:lnTo>
                    <a:pt x="31735" y="1256133"/>
                  </a:lnTo>
                  <a:cubicBezTo>
                    <a:pt x="14208" y="1256133"/>
                    <a:pt x="0" y="1241925"/>
                    <a:pt x="0" y="1224398"/>
                  </a:cubicBezTo>
                  <a:lnTo>
                    <a:pt x="0" y="31735"/>
                  </a:lnTo>
                  <a:cubicBezTo>
                    <a:pt x="0" y="14208"/>
                    <a:pt x="14208" y="0"/>
                    <a:pt x="31735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5036" cy="1294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30514" y="8710779"/>
            <a:ext cx="492884" cy="492884"/>
          </a:xfrm>
          <a:custGeom>
            <a:avLst/>
            <a:gdLst/>
            <a:ahLst/>
            <a:cxnLst/>
            <a:rect l="l" t="t" r="r" b="b"/>
            <a:pathLst>
              <a:path w="492884" h="492884">
                <a:moveTo>
                  <a:pt x="0" y="0"/>
                </a:moveTo>
                <a:lnTo>
                  <a:pt x="492884" y="0"/>
                </a:lnTo>
                <a:lnTo>
                  <a:pt x="492884" y="492884"/>
                </a:lnTo>
                <a:lnTo>
                  <a:pt x="0" y="492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9514" y="8710779"/>
            <a:ext cx="492884" cy="492884"/>
          </a:xfrm>
          <a:custGeom>
            <a:avLst/>
            <a:gdLst/>
            <a:ahLst/>
            <a:cxnLst/>
            <a:rect l="l" t="t" r="r" b="b"/>
            <a:pathLst>
              <a:path w="492884" h="492884">
                <a:moveTo>
                  <a:pt x="0" y="0"/>
                </a:moveTo>
                <a:lnTo>
                  <a:pt x="492884" y="0"/>
                </a:lnTo>
                <a:lnTo>
                  <a:pt x="492884" y="492884"/>
                </a:lnTo>
                <a:lnTo>
                  <a:pt x="0" y="4928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557757" y="3267053"/>
            <a:ext cx="5006588" cy="4872209"/>
            <a:chOff x="0" y="0"/>
            <a:chExt cx="1318607" cy="12832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18607" cy="1283216"/>
            </a:xfrm>
            <a:custGeom>
              <a:avLst/>
              <a:gdLst/>
              <a:ahLst/>
              <a:cxnLst/>
              <a:rect l="l" t="t" r="r" b="b"/>
              <a:pathLst>
                <a:path w="1318607" h="1283216">
                  <a:moveTo>
                    <a:pt x="30927" y="0"/>
                  </a:moveTo>
                  <a:lnTo>
                    <a:pt x="1287681" y="0"/>
                  </a:lnTo>
                  <a:cubicBezTo>
                    <a:pt x="1304761" y="0"/>
                    <a:pt x="1318607" y="13846"/>
                    <a:pt x="1318607" y="30927"/>
                  </a:cubicBezTo>
                  <a:lnTo>
                    <a:pt x="1318607" y="1252289"/>
                  </a:lnTo>
                  <a:cubicBezTo>
                    <a:pt x="1318607" y="1269369"/>
                    <a:pt x="1304761" y="1283216"/>
                    <a:pt x="1287681" y="1283216"/>
                  </a:cubicBezTo>
                  <a:lnTo>
                    <a:pt x="30927" y="1283216"/>
                  </a:lnTo>
                  <a:cubicBezTo>
                    <a:pt x="13846" y="1283216"/>
                    <a:pt x="0" y="1269369"/>
                    <a:pt x="0" y="1252289"/>
                  </a:cubicBezTo>
                  <a:lnTo>
                    <a:pt x="0" y="30927"/>
                  </a:lnTo>
                  <a:cubicBezTo>
                    <a:pt x="0" y="13846"/>
                    <a:pt x="13846" y="0"/>
                    <a:pt x="3092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18607" cy="1321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8700" y="3490376"/>
            <a:ext cx="4600901" cy="4546057"/>
          </a:xfrm>
          <a:custGeom>
            <a:avLst/>
            <a:gdLst/>
            <a:ahLst/>
            <a:cxnLst/>
            <a:rect l="l" t="t" r="r" b="b"/>
            <a:pathLst>
              <a:path w="4600901" h="4546057">
                <a:moveTo>
                  <a:pt x="0" y="0"/>
                </a:moveTo>
                <a:lnTo>
                  <a:pt x="4600901" y="0"/>
                </a:lnTo>
                <a:lnTo>
                  <a:pt x="4600901" y="4546057"/>
                </a:lnTo>
                <a:lnTo>
                  <a:pt x="0" y="4546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583" t="-5300" r="-4255" b="-4850"/>
            </a:stretch>
          </a:blipFill>
          <a:ln cap="rnd">
            <a:noFill/>
            <a:prstDash val="sysDot"/>
            <a:round/>
          </a:ln>
        </p:spPr>
      </p:sp>
      <p:sp>
        <p:nvSpPr>
          <p:cNvPr id="20" name="Freeform 20"/>
          <p:cNvSpPr/>
          <p:nvPr/>
        </p:nvSpPr>
        <p:spPr>
          <a:xfrm>
            <a:off x="12685224" y="3369884"/>
            <a:ext cx="4691512" cy="4666549"/>
          </a:xfrm>
          <a:custGeom>
            <a:avLst/>
            <a:gdLst/>
            <a:ahLst/>
            <a:cxnLst/>
            <a:rect l="l" t="t" r="r" b="b"/>
            <a:pathLst>
              <a:path w="4691512" h="4666549">
                <a:moveTo>
                  <a:pt x="0" y="0"/>
                </a:moveTo>
                <a:lnTo>
                  <a:pt x="4691513" y="0"/>
                </a:lnTo>
                <a:lnTo>
                  <a:pt x="4691513" y="4666549"/>
                </a:lnTo>
                <a:lnTo>
                  <a:pt x="0" y="4666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51" t="-32838" r="-13804" b="-19188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28665" y="8703648"/>
            <a:ext cx="6525064" cy="449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ttps://github.com/RosDataTech/RDT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16308" y="8703648"/>
            <a:ext cx="4256748" cy="449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telegram - @scr1ge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96669" y="882426"/>
            <a:ext cx="921380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Mentor: Iliya Kozhevnikov    |    Team Lead: Daniil Krikunov</a:t>
            </a:r>
          </a:p>
        </p:txBody>
      </p:sp>
      <p:sp>
        <p:nvSpPr>
          <p:cNvPr id="24" name="Freeform 24"/>
          <p:cNvSpPr/>
          <p:nvPr/>
        </p:nvSpPr>
        <p:spPr>
          <a:xfrm>
            <a:off x="8378470" y="8036433"/>
            <a:ext cx="673813" cy="638719"/>
          </a:xfrm>
          <a:custGeom>
            <a:avLst/>
            <a:gdLst/>
            <a:ahLst/>
            <a:cxnLst/>
            <a:rect l="l" t="t" r="r" b="b"/>
            <a:pathLst>
              <a:path w="673813" h="638719">
                <a:moveTo>
                  <a:pt x="0" y="0"/>
                </a:moveTo>
                <a:lnTo>
                  <a:pt x="673814" y="0"/>
                </a:lnTo>
                <a:lnTo>
                  <a:pt x="673814" y="638718"/>
                </a:lnTo>
                <a:lnTo>
                  <a:pt x="0" y="638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3072405">
            <a:off x="9427144" y="7578135"/>
            <a:ext cx="483478" cy="458297"/>
          </a:xfrm>
          <a:custGeom>
            <a:avLst/>
            <a:gdLst/>
            <a:ahLst/>
            <a:cxnLst/>
            <a:rect l="l" t="t" r="r" b="b"/>
            <a:pathLst>
              <a:path w="483478" h="458297">
                <a:moveTo>
                  <a:pt x="0" y="0"/>
                </a:moveTo>
                <a:lnTo>
                  <a:pt x="483478" y="0"/>
                </a:lnTo>
                <a:lnTo>
                  <a:pt x="483478" y="458298"/>
                </a:lnTo>
                <a:lnTo>
                  <a:pt x="0" y="45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852857" y="7077328"/>
            <a:ext cx="398853" cy="378079"/>
          </a:xfrm>
          <a:custGeom>
            <a:avLst/>
            <a:gdLst/>
            <a:ahLst/>
            <a:cxnLst/>
            <a:rect l="l" t="t" r="r" b="b"/>
            <a:pathLst>
              <a:path w="398853" h="378079">
                <a:moveTo>
                  <a:pt x="0" y="0"/>
                </a:moveTo>
                <a:lnTo>
                  <a:pt x="398853" y="0"/>
                </a:lnTo>
                <a:lnTo>
                  <a:pt x="398853" y="378080"/>
                </a:lnTo>
                <a:lnTo>
                  <a:pt x="0" y="37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>
            <a:off x="11976791" y="-706800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315" b="-1131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9562" y="3194385"/>
            <a:ext cx="12180980" cy="6127120"/>
            <a:chOff x="0" y="0"/>
            <a:chExt cx="3208159" cy="16137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8159" cy="1613727"/>
            </a:xfrm>
            <a:custGeom>
              <a:avLst/>
              <a:gdLst/>
              <a:ahLst/>
              <a:cxnLst/>
              <a:rect l="l" t="t" r="r" b="b"/>
              <a:pathLst>
                <a:path w="3208159" h="1613727">
                  <a:moveTo>
                    <a:pt x="12711" y="0"/>
                  </a:moveTo>
                  <a:lnTo>
                    <a:pt x="3195448" y="0"/>
                  </a:lnTo>
                  <a:cubicBezTo>
                    <a:pt x="3202468" y="0"/>
                    <a:pt x="3208159" y="5691"/>
                    <a:pt x="3208159" y="12711"/>
                  </a:cubicBezTo>
                  <a:lnTo>
                    <a:pt x="3208159" y="1601016"/>
                  </a:lnTo>
                  <a:cubicBezTo>
                    <a:pt x="3208159" y="1604387"/>
                    <a:pt x="3206820" y="1607620"/>
                    <a:pt x="3204436" y="1610004"/>
                  </a:cubicBezTo>
                  <a:cubicBezTo>
                    <a:pt x="3202052" y="1612388"/>
                    <a:pt x="3198819" y="1613727"/>
                    <a:pt x="3195448" y="1613727"/>
                  </a:cubicBezTo>
                  <a:lnTo>
                    <a:pt x="12711" y="1613727"/>
                  </a:lnTo>
                  <a:cubicBezTo>
                    <a:pt x="9340" y="1613727"/>
                    <a:pt x="6107" y="1612388"/>
                    <a:pt x="3723" y="1610004"/>
                  </a:cubicBezTo>
                  <a:cubicBezTo>
                    <a:pt x="1339" y="1607620"/>
                    <a:pt x="0" y="1604387"/>
                    <a:pt x="0" y="1601016"/>
                  </a:cubicBezTo>
                  <a:lnTo>
                    <a:pt x="0" y="12711"/>
                  </a:lnTo>
                  <a:cubicBezTo>
                    <a:pt x="0" y="9340"/>
                    <a:pt x="1339" y="6107"/>
                    <a:pt x="3723" y="3723"/>
                  </a:cubicBezTo>
                  <a:cubicBezTo>
                    <a:pt x="6107" y="1339"/>
                    <a:pt x="9340" y="0"/>
                    <a:pt x="127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08159" cy="1651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845160" y="7087839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3447" y="866775"/>
            <a:ext cx="9708553" cy="12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5"/>
              </a:lnSpc>
            </a:pPr>
            <a:r>
              <a:rPr lang="en-US" sz="7495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План презентации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24052" y="3858695"/>
            <a:ext cx="5441644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Проблематика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4052" y="507367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Актуальность методик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4052" y="6134120"/>
            <a:ext cx="5441644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Используемые технологии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4052" y="7270770"/>
            <a:ext cx="5441644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Ход работы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24052" y="8407421"/>
            <a:ext cx="5441644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Сбор данных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80816" y="3828572"/>
            <a:ext cx="3443101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Обработка данных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82290" y="3904772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20570" y="5027593"/>
            <a:ext cx="5441644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Результирующие метрики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22044" y="510379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20570" y="6164243"/>
            <a:ext cx="5441644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Тенденции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22044" y="624044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20570" y="7300894"/>
            <a:ext cx="5441644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Командная работа и роли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22044" y="7377094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80816" y="8377297"/>
            <a:ext cx="5441644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Планы на будущее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82290" y="8453497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811625" y="8810625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7811" y="326098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21829">
            <a:off x="12384673" y="596537"/>
            <a:ext cx="2243431" cy="2242143"/>
          </a:xfrm>
          <a:custGeom>
            <a:avLst/>
            <a:gdLst/>
            <a:ahLst/>
            <a:cxnLst/>
            <a:rect l="l" t="t" r="r" b="b"/>
            <a:pathLst>
              <a:path w="2243431" h="2242143">
                <a:moveTo>
                  <a:pt x="0" y="0"/>
                </a:moveTo>
                <a:lnTo>
                  <a:pt x="2243431" y="0"/>
                </a:lnTo>
                <a:lnTo>
                  <a:pt x="2243431" y="2242143"/>
                </a:lnTo>
                <a:lnTo>
                  <a:pt x="0" y="2242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498060"/>
            <a:ext cx="12577332" cy="8137251"/>
            <a:chOff x="0" y="0"/>
            <a:chExt cx="3312548" cy="214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39023" y="2123300"/>
            <a:ext cx="9103992" cy="127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2"/>
              </a:lnSpc>
            </a:pPr>
            <a:r>
              <a:rPr lang="en-US" sz="7357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Проблематика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5051" y="3949719"/>
            <a:ext cx="11832165" cy="394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54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Сегодня скорость изменений в профессиональных сферах опережает обновление академических программ. </a:t>
            </a:r>
          </a:p>
          <a:p>
            <a:pPr algn="l">
              <a:lnSpc>
                <a:spcPts val="4415"/>
              </a:lnSpc>
            </a:pPr>
            <a:endParaRPr lang="en-US" sz="3154">
              <a:solidFill>
                <a:srgbClr val="E5E1DA"/>
              </a:solidFill>
              <a:latin typeface="Evolventa"/>
              <a:ea typeface="Evolventa"/>
              <a:cs typeface="Evolventa"/>
              <a:sym typeface="Evolventa"/>
            </a:endParaRPr>
          </a:p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4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Если вузы не успевают за трендами - выпускники оказываются недостаточно подготовленными, а компании — вынуждены доучивать сотрудников.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811625" y="8810625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002141" y="4722283"/>
            <a:ext cx="6597568" cy="681625"/>
            <a:chOff x="0" y="0"/>
            <a:chExt cx="1737631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31" cy="179523"/>
            </a:xfrm>
            <a:custGeom>
              <a:avLst/>
              <a:gdLst/>
              <a:ahLst/>
              <a:cxnLst/>
              <a:rect l="l" t="t" r="r" b="b"/>
              <a:pathLst>
                <a:path w="1737631" h="179523">
                  <a:moveTo>
                    <a:pt x="75101" y="0"/>
                  </a:moveTo>
                  <a:lnTo>
                    <a:pt x="1662530" y="0"/>
                  </a:lnTo>
                  <a:cubicBezTo>
                    <a:pt x="1704007" y="0"/>
                    <a:pt x="1737631" y="33624"/>
                    <a:pt x="1737631" y="75101"/>
                  </a:cubicBezTo>
                  <a:lnTo>
                    <a:pt x="1737631" y="104422"/>
                  </a:lnTo>
                  <a:cubicBezTo>
                    <a:pt x="1737631" y="145899"/>
                    <a:pt x="1704007" y="179523"/>
                    <a:pt x="1662530" y="179523"/>
                  </a:cubicBezTo>
                  <a:lnTo>
                    <a:pt x="75101" y="179523"/>
                  </a:lnTo>
                  <a:cubicBezTo>
                    <a:pt x="33624" y="179523"/>
                    <a:pt x="0" y="145899"/>
                    <a:pt x="0" y="104422"/>
                  </a:cubicBezTo>
                  <a:lnTo>
                    <a:pt x="0" y="75101"/>
                  </a:lnTo>
                  <a:cubicBezTo>
                    <a:pt x="0" y="33624"/>
                    <a:pt x="33624" y="0"/>
                    <a:pt x="751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37631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72325" y="2149967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72325" y="48277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72325" y="750774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435729">
            <a:off x="-786462" y="-39762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139464" y="591562"/>
            <a:ext cx="6630495" cy="87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D944"/>
                </a:solidFill>
                <a:latin typeface="Evolventa"/>
                <a:ea typeface="Evolventa"/>
                <a:cs typeface="Evolventa"/>
                <a:sym typeface="Evolventa"/>
              </a:rPr>
              <a:t>Почему не outdated?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08517" y="2047713"/>
            <a:ext cx="6226148" cy="106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Все требования взяты строго с текущих вакансий на сайте hh.ru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9069" y="5734638"/>
            <a:ext cx="7328417" cy="1284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5"/>
              </a:lnSpc>
            </a:pPr>
            <a:r>
              <a:rPr lang="en-US" sz="7422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Актуальность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08517" y="4523918"/>
            <a:ext cx="6892389" cy="156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Все образовательные программы по ведущим отраслям взяты с 2023-2025 года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8517" y="7117819"/>
            <a:ext cx="7250783" cy="106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В анализ включены более 1.000 документов высших учебных заведений</a:t>
            </a:r>
          </a:p>
        </p:txBody>
      </p:sp>
      <p:sp>
        <p:nvSpPr>
          <p:cNvPr id="14" name="Freeform 14"/>
          <p:cNvSpPr/>
          <p:nvPr/>
        </p:nvSpPr>
        <p:spPr>
          <a:xfrm rot="589315">
            <a:off x="3693459" y="8403314"/>
            <a:ext cx="8506587" cy="8229600"/>
          </a:xfrm>
          <a:custGeom>
            <a:avLst/>
            <a:gdLst/>
            <a:ahLst/>
            <a:cxnLst/>
            <a:rect l="l" t="t" r="r" b="b"/>
            <a:pathLst>
              <a:path w="8506587" h="8229600">
                <a:moveTo>
                  <a:pt x="0" y="0"/>
                </a:moveTo>
                <a:lnTo>
                  <a:pt x="8506588" y="0"/>
                </a:lnTo>
                <a:lnTo>
                  <a:pt x="8506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4783278" y="7241644"/>
            <a:ext cx="27872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119069" y="5662427"/>
            <a:ext cx="27872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6811625" y="8810625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844491" y="-301508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649460">
            <a:off x="11113852" y="5404297"/>
            <a:ext cx="5367465" cy="5299151"/>
          </a:xfrm>
          <a:custGeom>
            <a:avLst/>
            <a:gdLst/>
            <a:ahLst/>
            <a:cxnLst/>
            <a:rect l="l" t="t" r="r" b="b"/>
            <a:pathLst>
              <a:path w="5367465" h="5299151">
                <a:moveTo>
                  <a:pt x="0" y="0"/>
                </a:moveTo>
                <a:lnTo>
                  <a:pt x="5367465" y="0"/>
                </a:lnTo>
                <a:lnTo>
                  <a:pt x="5367465" y="5299152"/>
                </a:lnTo>
                <a:lnTo>
                  <a:pt x="0" y="529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2981439" y="-2811171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554012" y="5034667"/>
            <a:ext cx="5299665" cy="3203241"/>
            <a:chOff x="0" y="0"/>
            <a:chExt cx="1395797" cy="8436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5797" cy="843652"/>
            </a:xfrm>
            <a:custGeom>
              <a:avLst/>
              <a:gdLst/>
              <a:ahLst/>
              <a:cxnLst/>
              <a:rect l="l" t="t" r="r" b="b"/>
              <a:pathLst>
                <a:path w="1395797" h="843652">
                  <a:moveTo>
                    <a:pt x="29217" y="0"/>
                  </a:moveTo>
                  <a:lnTo>
                    <a:pt x="1366580" y="0"/>
                  </a:lnTo>
                  <a:cubicBezTo>
                    <a:pt x="1374329" y="0"/>
                    <a:pt x="1381760" y="3078"/>
                    <a:pt x="1387239" y="8557"/>
                  </a:cubicBezTo>
                  <a:cubicBezTo>
                    <a:pt x="1392718" y="14037"/>
                    <a:pt x="1395797" y="21468"/>
                    <a:pt x="1395797" y="29217"/>
                  </a:cubicBezTo>
                  <a:lnTo>
                    <a:pt x="1395797" y="814435"/>
                  </a:lnTo>
                  <a:cubicBezTo>
                    <a:pt x="1395797" y="822184"/>
                    <a:pt x="1392718" y="829615"/>
                    <a:pt x="1387239" y="835095"/>
                  </a:cubicBezTo>
                  <a:cubicBezTo>
                    <a:pt x="1381760" y="840574"/>
                    <a:pt x="1374329" y="843652"/>
                    <a:pt x="1366580" y="843652"/>
                  </a:cubicBezTo>
                  <a:lnTo>
                    <a:pt x="29217" y="843652"/>
                  </a:lnTo>
                  <a:cubicBezTo>
                    <a:pt x="21468" y="843652"/>
                    <a:pt x="14037" y="840574"/>
                    <a:pt x="8557" y="835095"/>
                  </a:cubicBezTo>
                  <a:cubicBezTo>
                    <a:pt x="3078" y="829615"/>
                    <a:pt x="0" y="822184"/>
                    <a:pt x="0" y="814435"/>
                  </a:cubicBezTo>
                  <a:lnTo>
                    <a:pt x="0" y="29217"/>
                  </a:lnTo>
                  <a:cubicBezTo>
                    <a:pt x="0" y="21468"/>
                    <a:pt x="3078" y="14037"/>
                    <a:pt x="8557" y="8557"/>
                  </a:cubicBezTo>
                  <a:cubicBezTo>
                    <a:pt x="14037" y="3078"/>
                    <a:pt x="21468" y="0"/>
                    <a:pt x="2921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95797" cy="88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2593" y="3868243"/>
            <a:ext cx="4312714" cy="872272"/>
            <a:chOff x="0" y="0"/>
            <a:chExt cx="1135859" cy="2297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859" cy="229734"/>
            </a:xfrm>
            <a:custGeom>
              <a:avLst/>
              <a:gdLst/>
              <a:ahLst/>
              <a:cxnLst/>
              <a:rect l="l" t="t" r="r" b="b"/>
              <a:pathLst>
                <a:path w="1135859" h="229734">
                  <a:moveTo>
                    <a:pt x="35903" y="0"/>
                  </a:moveTo>
                  <a:lnTo>
                    <a:pt x="1099956" y="0"/>
                  </a:lnTo>
                  <a:cubicBezTo>
                    <a:pt x="1119784" y="0"/>
                    <a:pt x="1135859" y="16074"/>
                    <a:pt x="1135859" y="35903"/>
                  </a:cubicBezTo>
                  <a:lnTo>
                    <a:pt x="1135859" y="193832"/>
                  </a:lnTo>
                  <a:cubicBezTo>
                    <a:pt x="1135859" y="213660"/>
                    <a:pt x="1119784" y="229734"/>
                    <a:pt x="1099956" y="229734"/>
                  </a:cubicBezTo>
                  <a:lnTo>
                    <a:pt x="35903" y="229734"/>
                  </a:lnTo>
                  <a:cubicBezTo>
                    <a:pt x="16074" y="229734"/>
                    <a:pt x="0" y="213660"/>
                    <a:pt x="0" y="193832"/>
                  </a:cubicBezTo>
                  <a:lnTo>
                    <a:pt x="0" y="35903"/>
                  </a:lnTo>
                  <a:cubicBezTo>
                    <a:pt x="0" y="16074"/>
                    <a:pt x="16074" y="0"/>
                    <a:pt x="35903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35859" cy="267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180696">
            <a:off x="1424318" y="4560028"/>
            <a:ext cx="6261732" cy="6182037"/>
          </a:xfrm>
          <a:custGeom>
            <a:avLst/>
            <a:gdLst/>
            <a:ahLst/>
            <a:cxnLst/>
            <a:rect l="l" t="t" r="r" b="b"/>
            <a:pathLst>
              <a:path w="6261732" h="6182037">
                <a:moveTo>
                  <a:pt x="0" y="0"/>
                </a:moveTo>
                <a:lnTo>
                  <a:pt x="6261732" y="0"/>
                </a:lnTo>
                <a:lnTo>
                  <a:pt x="6261732" y="6182037"/>
                </a:lnTo>
                <a:lnTo>
                  <a:pt x="0" y="6182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11517" y="5031899"/>
            <a:ext cx="5299665" cy="3203241"/>
            <a:chOff x="0" y="0"/>
            <a:chExt cx="1395797" cy="8436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5797" cy="843652"/>
            </a:xfrm>
            <a:custGeom>
              <a:avLst/>
              <a:gdLst/>
              <a:ahLst/>
              <a:cxnLst/>
              <a:rect l="l" t="t" r="r" b="b"/>
              <a:pathLst>
                <a:path w="1395797" h="843652">
                  <a:moveTo>
                    <a:pt x="29217" y="0"/>
                  </a:moveTo>
                  <a:lnTo>
                    <a:pt x="1366580" y="0"/>
                  </a:lnTo>
                  <a:cubicBezTo>
                    <a:pt x="1374329" y="0"/>
                    <a:pt x="1381760" y="3078"/>
                    <a:pt x="1387239" y="8557"/>
                  </a:cubicBezTo>
                  <a:cubicBezTo>
                    <a:pt x="1392718" y="14037"/>
                    <a:pt x="1395797" y="21468"/>
                    <a:pt x="1395797" y="29217"/>
                  </a:cubicBezTo>
                  <a:lnTo>
                    <a:pt x="1395797" y="814435"/>
                  </a:lnTo>
                  <a:cubicBezTo>
                    <a:pt x="1395797" y="822184"/>
                    <a:pt x="1392718" y="829615"/>
                    <a:pt x="1387239" y="835095"/>
                  </a:cubicBezTo>
                  <a:cubicBezTo>
                    <a:pt x="1381760" y="840574"/>
                    <a:pt x="1374329" y="843652"/>
                    <a:pt x="1366580" y="843652"/>
                  </a:cubicBezTo>
                  <a:lnTo>
                    <a:pt x="29217" y="843652"/>
                  </a:lnTo>
                  <a:cubicBezTo>
                    <a:pt x="21468" y="843652"/>
                    <a:pt x="14037" y="840574"/>
                    <a:pt x="8557" y="835095"/>
                  </a:cubicBezTo>
                  <a:cubicBezTo>
                    <a:pt x="3078" y="829615"/>
                    <a:pt x="0" y="822184"/>
                    <a:pt x="0" y="814435"/>
                  </a:cubicBezTo>
                  <a:lnTo>
                    <a:pt x="0" y="29217"/>
                  </a:lnTo>
                  <a:cubicBezTo>
                    <a:pt x="0" y="21468"/>
                    <a:pt x="3078" y="14037"/>
                    <a:pt x="8557" y="8557"/>
                  </a:cubicBezTo>
                  <a:cubicBezTo>
                    <a:pt x="14037" y="3078"/>
                    <a:pt x="21468" y="0"/>
                    <a:pt x="2921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95797" cy="88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63395" y="3868243"/>
            <a:ext cx="4312714" cy="872272"/>
            <a:chOff x="0" y="0"/>
            <a:chExt cx="1135859" cy="2297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5859" cy="229734"/>
            </a:xfrm>
            <a:custGeom>
              <a:avLst/>
              <a:gdLst/>
              <a:ahLst/>
              <a:cxnLst/>
              <a:rect l="l" t="t" r="r" b="b"/>
              <a:pathLst>
                <a:path w="1135859" h="229734">
                  <a:moveTo>
                    <a:pt x="35903" y="0"/>
                  </a:moveTo>
                  <a:lnTo>
                    <a:pt x="1099956" y="0"/>
                  </a:lnTo>
                  <a:cubicBezTo>
                    <a:pt x="1119784" y="0"/>
                    <a:pt x="1135859" y="16074"/>
                    <a:pt x="1135859" y="35903"/>
                  </a:cubicBezTo>
                  <a:lnTo>
                    <a:pt x="1135859" y="193832"/>
                  </a:lnTo>
                  <a:cubicBezTo>
                    <a:pt x="1135859" y="213660"/>
                    <a:pt x="1119784" y="229734"/>
                    <a:pt x="1099956" y="229734"/>
                  </a:cubicBezTo>
                  <a:lnTo>
                    <a:pt x="35903" y="229734"/>
                  </a:lnTo>
                  <a:cubicBezTo>
                    <a:pt x="16074" y="229734"/>
                    <a:pt x="0" y="213660"/>
                    <a:pt x="0" y="193832"/>
                  </a:cubicBezTo>
                  <a:lnTo>
                    <a:pt x="0" y="35903"/>
                  </a:lnTo>
                  <a:cubicBezTo>
                    <a:pt x="0" y="16074"/>
                    <a:pt x="16074" y="0"/>
                    <a:pt x="35903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35859" cy="267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69919" y="5031899"/>
            <a:ext cx="5299665" cy="3203241"/>
            <a:chOff x="0" y="0"/>
            <a:chExt cx="1395797" cy="8436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5797" cy="843652"/>
            </a:xfrm>
            <a:custGeom>
              <a:avLst/>
              <a:gdLst/>
              <a:ahLst/>
              <a:cxnLst/>
              <a:rect l="l" t="t" r="r" b="b"/>
              <a:pathLst>
                <a:path w="1395797" h="843652">
                  <a:moveTo>
                    <a:pt x="29217" y="0"/>
                  </a:moveTo>
                  <a:lnTo>
                    <a:pt x="1366580" y="0"/>
                  </a:lnTo>
                  <a:cubicBezTo>
                    <a:pt x="1374329" y="0"/>
                    <a:pt x="1381760" y="3078"/>
                    <a:pt x="1387239" y="8557"/>
                  </a:cubicBezTo>
                  <a:cubicBezTo>
                    <a:pt x="1392718" y="14037"/>
                    <a:pt x="1395797" y="21468"/>
                    <a:pt x="1395797" y="29217"/>
                  </a:cubicBezTo>
                  <a:lnTo>
                    <a:pt x="1395797" y="814435"/>
                  </a:lnTo>
                  <a:cubicBezTo>
                    <a:pt x="1395797" y="822184"/>
                    <a:pt x="1392718" y="829615"/>
                    <a:pt x="1387239" y="835095"/>
                  </a:cubicBezTo>
                  <a:cubicBezTo>
                    <a:pt x="1381760" y="840574"/>
                    <a:pt x="1374329" y="843652"/>
                    <a:pt x="1366580" y="843652"/>
                  </a:cubicBezTo>
                  <a:lnTo>
                    <a:pt x="29217" y="843652"/>
                  </a:lnTo>
                  <a:cubicBezTo>
                    <a:pt x="21468" y="843652"/>
                    <a:pt x="14037" y="840574"/>
                    <a:pt x="8557" y="835095"/>
                  </a:cubicBezTo>
                  <a:cubicBezTo>
                    <a:pt x="3078" y="829615"/>
                    <a:pt x="0" y="822184"/>
                    <a:pt x="0" y="814435"/>
                  </a:cubicBezTo>
                  <a:lnTo>
                    <a:pt x="0" y="29217"/>
                  </a:lnTo>
                  <a:cubicBezTo>
                    <a:pt x="0" y="21468"/>
                    <a:pt x="3078" y="14037"/>
                    <a:pt x="8557" y="8557"/>
                  </a:cubicBezTo>
                  <a:cubicBezTo>
                    <a:pt x="14037" y="3078"/>
                    <a:pt x="21468" y="0"/>
                    <a:pt x="2921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95797" cy="88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21313" y="3887264"/>
            <a:ext cx="4312714" cy="872272"/>
            <a:chOff x="0" y="0"/>
            <a:chExt cx="1135859" cy="2297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5859" cy="229734"/>
            </a:xfrm>
            <a:custGeom>
              <a:avLst/>
              <a:gdLst/>
              <a:ahLst/>
              <a:cxnLst/>
              <a:rect l="l" t="t" r="r" b="b"/>
              <a:pathLst>
                <a:path w="1135859" h="229734">
                  <a:moveTo>
                    <a:pt x="35903" y="0"/>
                  </a:moveTo>
                  <a:lnTo>
                    <a:pt x="1099956" y="0"/>
                  </a:lnTo>
                  <a:cubicBezTo>
                    <a:pt x="1119784" y="0"/>
                    <a:pt x="1135859" y="16074"/>
                    <a:pt x="1135859" y="35903"/>
                  </a:cubicBezTo>
                  <a:lnTo>
                    <a:pt x="1135859" y="193832"/>
                  </a:lnTo>
                  <a:cubicBezTo>
                    <a:pt x="1135859" y="213660"/>
                    <a:pt x="1119784" y="229734"/>
                    <a:pt x="1099956" y="229734"/>
                  </a:cubicBezTo>
                  <a:lnTo>
                    <a:pt x="35903" y="229734"/>
                  </a:lnTo>
                  <a:cubicBezTo>
                    <a:pt x="16074" y="229734"/>
                    <a:pt x="0" y="213660"/>
                    <a:pt x="0" y="193832"/>
                  </a:cubicBezTo>
                  <a:lnTo>
                    <a:pt x="0" y="35903"/>
                  </a:lnTo>
                  <a:cubicBezTo>
                    <a:pt x="0" y="16074"/>
                    <a:pt x="16074" y="0"/>
                    <a:pt x="35903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35859" cy="267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467720" y="831645"/>
            <a:ext cx="9352561" cy="138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8023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Стек технологий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3913" y="3729385"/>
            <a:ext cx="3850074" cy="92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7245F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Данные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3459" y="5118873"/>
            <a:ext cx="5214621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sz="3650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PostgreSQL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358" y="5770200"/>
            <a:ext cx="5600824" cy="7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  <a:spcBef>
                <a:spcPct val="0"/>
              </a:spcBef>
            </a:pPr>
            <a:r>
              <a:rPr lang="en-US" sz="3651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Psycopg2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358" y="7140425"/>
            <a:ext cx="5600824" cy="7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  <a:spcBef>
                <a:spcPct val="0"/>
              </a:spcBef>
            </a:pPr>
            <a:r>
              <a:rPr lang="en-US" sz="3651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API hh.ru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94715" y="3729385"/>
            <a:ext cx="3850074" cy="92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7245F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Анализ / ML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36689" y="5122790"/>
            <a:ext cx="5214621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sz="3650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Scikit-learn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19339" y="5613856"/>
            <a:ext cx="5600824" cy="7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  <a:spcBef>
                <a:spcPct val="0"/>
              </a:spcBef>
            </a:pPr>
            <a:r>
              <a:rPr lang="en-US" sz="3651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Numpy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343588" y="6179431"/>
            <a:ext cx="5600824" cy="7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  <a:spcBef>
                <a:spcPct val="0"/>
              </a:spcBef>
            </a:pPr>
            <a:r>
              <a:rPr lang="en-US" sz="3651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Gensim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358" y="6455312"/>
            <a:ext cx="5600824" cy="7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  <a:spcBef>
                <a:spcPct val="0"/>
              </a:spcBef>
            </a:pPr>
            <a:r>
              <a:rPr lang="en-US" sz="3651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Tembo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343588" y="6727594"/>
            <a:ext cx="5600824" cy="7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  <a:spcBef>
                <a:spcPct val="0"/>
              </a:spcBef>
            </a:pPr>
            <a:r>
              <a:rPr lang="en-US" sz="3651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Scipy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43588" y="7274119"/>
            <a:ext cx="5600824" cy="7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  <a:spcBef>
                <a:spcPct val="0"/>
              </a:spcBef>
            </a:pPr>
            <a:r>
              <a:rPr lang="en-US" sz="3651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Hugging Face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52633" y="3748406"/>
            <a:ext cx="3850074" cy="92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7245F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Графика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32179" y="5356998"/>
            <a:ext cx="5214621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sz="3650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Flourish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39077" y="6120136"/>
            <a:ext cx="5600824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sz="3650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PyQt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339077" y="6919549"/>
            <a:ext cx="5600824" cy="73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  <a:spcBef>
                <a:spcPct val="0"/>
              </a:spcBef>
            </a:pPr>
            <a:r>
              <a:rPr lang="en-US" sz="3651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Canva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811625" y="8810625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3014">
            <a:off x="9636953" y="-5447945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62272" y="5872833"/>
            <a:ext cx="13938330" cy="28729"/>
          </a:xfrm>
          <a:prstGeom prst="line">
            <a:avLst/>
          </a:prstGeom>
          <a:ln w="57150" cap="flat">
            <a:solidFill>
              <a:srgbClr val="4D2FE4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5576357"/>
            <a:ext cx="14619016" cy="650410"/>
            <a:chOff x="0" y="0"/>
            <a:chExt cx="3850276" cy="1713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0276" cy="171301"/>
            </a:xfrm>
            <a:custGeom>
              <a:avLst/>
              <a:gdLst/>
              <a:ahLst/>
              <a:cxnLst/>
              <a:rect l="l" t="t" r="r" b="b"/>
              <a:pathLst>
                <a:path w="3850276" h="171301">
                  <a:moveTo>
                    <a:pt x="31775" y="0"/>
                  </a:moveTo>
                  <a:lnTo>
                    <a:pt x="3818501" y="0"/>
                  </a:lnTo>
                  <a:cubicBezTo>
                    <a:pt x="3836050" y="0"/>
                    <a:pt x="3850276" y="14226"/>
                    <a:pt x="3850276" y="31775"/>
                  </a:cubicBezTo>
                  <a:lnTo>
                    <a:pt x="3850276" y="139527"/>
                  </a:lnTo>
                  <a:cubicBezTo>
                    <a:pt x="3850276" y="157075"/>
                    <a:pt x="3836050" y="171301"/>
                    <a:pt x="3818501" y="171301"/>
                  </a:cubicBezTo>
                  <a:lnTo>
                    <a:pt x="31775" y="171301"/>
                  </a:lnTo>
                  <a:cubicBezTo>
                    <a:pt x="23348" y="171301"/>
                    <a:pt x="15266" y="167954"/>
                    <a:pt x="9307" y="161995"/>
                  </a:cubicBezTo>
                  <a:cubicBezTo>
                    <a:pt x="3348" y="156036"/>
                    <a:pt x="0" y="147954"/>
                    <a:pt x="0" y="139527"/>
                  </a:cubicBezTo>
                  <a:lnTo>
                    <a:pt x="0" y="31775"/>
                  </a:lnTo>
                  <a:cubicBezTo>
                    <a:pt x="0" y="14226"/>
                    <a:pt x="14226" y="0"/>
                    <a:pt x="317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50276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62272" y="5667208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09226" y="5695938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01737" y="5695938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5" y="0"/>
                </a:lnTo>
                <a:lnTo>
                  <a:pt x="408165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01177" y="5695938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5" y="0"/>
                </a:lnTo>
                <a:lnTo>
                  <a:pt x="408165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152894">
            <a:off x="2619997" y="4831125"/>
            <a:ext cx="7202952" cy="12526873"/>
          </a:xfrm>
          <a:custGeom>
            <a:avLst/>
            <a:gdLst/>
            <a:ahLst/>
            <a:cxnLst/>
            <a:rect l="l" t="t" r="r" b="b"/>
            <a:pathLst>
              <a:path w="7202952" h="12526873">
                <a:moveTo>
                  <a:pt x="0" y="0"/>
                </a:moveTo>
                <a:lnTo>
                  <a:pt x="7202952" y="0"/>
                </a:lnTo>
                <a:lnTo>
                  <a:pt x="7202952" y="12526873"/>
                </a:lnTo>
                <a:lnTo>
                  <a:pt x="0" y="12526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949789">
            <a:off x="-1963601" y="-598234"/>
            <a:ext cx="2756916" cy="8229600"/>
          </a:xfrm>
          <a:custGeom>
            <a:avLst/>
            <a:gdLst/>
            <a:ahLst/>
            <a:cxnLst/>
            <a:rect l="l" t="t" r="r" b="b"/>
            <a:pathLst>
              <a:path w="2756916" h="8229600">
                <a:moveTo>
                  <a:pt x="0" y="0"/>
                </a:moveTo>
                <a:lnTo>
                  <a:pt x="2756916" y="0"/>
                </a:lnTo>
                <a:lnTo>
                  <a:pt x="2756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61654" y="8015005"/>
            <a:ext cx="2796362" cy="3384081"/>
          </a:xfrm>
          <a:custGeom>
            <a:avLst/>
            <a:gdLst/>
            <a:ahLst/>
            <a:cxnLst/>
            <a:rect l="l" t="t" r="r" b="b"/>
            <a:pathLst>
              <a:path w="2796362" h="3384081">
                <a:moveTo>
                  <a:pt x="0" y="0"/>
                </a:moveTo>
                <a:lnTo>
                  <a:pt x="2796362" y="0"/>
                </a:lnTo>
                <a:lnTo>
                  <a:pt x="2796362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811625" y="8810625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34632" y="4420021"/>
            <a:ext cx="3324174" cy="72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CD98C5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Сбор данных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108642"/>
            <a:ext cx="7809638" cy="173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8"/>
              </a:lnSpc>
            </a:pPr>
            <a:r>
              <a:rPr lang="en-US" sz="10007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Ход работы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11256" y="4520564"/>
            <a:ext cx="32204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CD98C5"/>
                </a:solidFill>
                <a:latin typeface="Lato Bold"/>
                <a:ea typeface="Lato Bold"/>
                <a:cs typeface="Lato Bold"/>
                <a:sym typeface="Lato Bold"/>
              </a:rPr>
              <a:t>Работа с API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82641" y="4524796"/>
            <a:ext cx="3446357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CD98C5"/>
                </a:solidFill>
                <a:latin typeface="Lato Bold"/>
                <a:ea typeface="Lato Bold"/>
                <a:cs typeface="Lato Bold"/>
                <a:sym typeface="Lato Bold"/>
              </a:rPr>
              <a:t>Анализ данных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39374" y="4520564"/>
            <a:ext cx="3220434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CD98C5"/>
                </a:solidFill>
                <a:latin typeface="Lato Bold"/>
                <a:ea typeface="Lato Bold"/>
                <a:cs typeface="Lato Bold"/>
                <a:sym typeface="Lato Bold"/>
              </a:rPr>
              <a:t>Визуализация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70436" y="6284697"/>
            <a:ext cx="1674465" cy="56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7245F0"/>
                </a:solidFill>
                <a:latin typeface="Evolventa"/>
                <a:ea typeface="Evolventa"/>
                <a:cs typeface="Evolventa"/>
                <a:sym typeface="Evolventa"/>
              </a:rPr>
              <a:t>Февраль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57523" y="6284697"/>
            <a:ext cx="948333" cy="56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7245F0"/>
                </a:solidFill>
                <a:latin typeface="Evolventa"/>
                <a:ea typeface="Evolventa"/>
                <a:cs typeface="Evolventa"/>
                <a:sym typeface="Evolventa"/>
              </a:rPr>
              <a:t>Март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43273" y="6284697"/>
            <a:ext cx="1329779" cy="56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7245F0"/>
                </a:solidFill>
                <a:latin typeface="Evolventa"/>
                <a:ea typeface="Evolventa"/>
                <a:cs typeface="Evolventa"/>
                <a:sym typeface="Evolventa"/>
              </a:rPr>
              <a:t>Апрель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28700" y="3092552"/>
            <a:ext cx="3582556" cy="0"/>
          </a:xfrm>
          <a:prstGeom prst="line">
            <a:avLst/>
          </a:prstGeom>
          <a:ln w="38100" cap="flat">
            <a:solidFill>
              <a:srgbClr val="FBF9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5255782" y="1080631"/>
            <a:ext cx="3582556" cy="0"/>
          </a:xfrm>
          <a:prstGeom prst="line">
            <a:avLst/>
          </a:prstGeom>
          <a:ln w="38100" cap="flat">
            <a:solidFill>
              <a:srgbClr val="FBF9F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5749" y="9623362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</p:sp>
      <p:sp>
        <p:nvSpPr>
          <p:cNvPr id="3" name="Freeform 3"/>
          <p:cNvSpPr/>
          <p:nvPr/>
        </p:nvSpPr>
        <p:spPr>
          <a:xfrm rot="-4983476" flipV="1">
            <a:off x="-3142498" y="-1008582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30997" y="2124413"/>
            <a:ext cx="6823913" cy="839660"/>
            <a:chOff x="0" y="0"/>
            <a:chExt cx="1797245" cy="2211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30997" y="3157857"/>
            <a:ext cx="6823913" cy="6100443"/>
            <a:chOff x="0" y="0"/>
            <a:chExt cx="1797245" cy="1606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7245" cy="1606701"/>
            </a:xfrm>
            <a:custGeom>
              <a:avLst/>
              <a:gdLst/>
              <a:ahLst/>
              <a:cxnLst/>
              <a:rect l="l" t="t" r="r" b="b"/>
              <a:pathLst>
                <a:path w="1797245" h="1606701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1584010"/>
                  </a:lnTo>
                  <a:cubicBezTo>
                    <a:pt x="1797245" y="1596542"/>
                    <a:pt x="1787086" y="1606701"/>
                    <a:pt x="1774554" y="1606701"/>
                  </a:cubicBezTo>
                  <a:lnTo>
                    <a:pt x="22691" y="1606701"/>
                  </a:lnTo>
                  <a:cubicBezTo>
                    <a:pt x="10159" y="1606701"/>
                    <a:pt x="0" y="1596542"/>
                    <a:pt x="0" y="1584010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1797245" cy="1701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06381" y="2313916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633090" y="8418640"/>
            <a:ext cx="6823913" cy="839660"/>
            <a:chOff x="0" y="0"/>
            <a:chExt cx="1797245" cy="2211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52539" y="860814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06861" y="3358877"/>
            <a:ext cx="6056719" cy="488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Образовательные направления ВУЗов и вакансий на hh.ru: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Information Technologies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Geology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Pedagogy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Medicine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Jurisprudence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08954" y="8517795"/>
            <a:ext cx="3854146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МЕТОДЫ СБОРА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633090" y="2124413"/>
            <a:ext cx="6823913" cy="6121779"/>
            <a:chOff x="0" y="0"/>
            <a:chExt cx="1797245" cy="1612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97245" cy="1612320"/>
            </a:xfrm>
            <a:custGeom>
              <a:avLst/>
              <a:gdLst/>
              <a:ahLst/>
              <a:cxnLst/>
              <a:rect l="l" t="t" r="r" b="b"/>
              <a:pathLst>
                <a:path w="1797245" h="1612320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1589630"/>
                  </a:lnTo>
                  <a:cubicBezTo>
                    <a:pt x="1797245" y="1602162"/>
                    <a:pt x="1787086" y="1612320"/>
                    <a:pt x="1774554" y="1612320"/>
                  </a:cubicBezTo>
                  <a:lnTo>
                    <a:pt x="22691" y="1612320"/>
                  </a:lnTo>
                  <a:cubicBezTo>
                    <a:pt x="10159" y="1612320"/>
                    <a:pt x="0" y="1602162"/>
                    <a:pt x="0" y="1589630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97245" cy="1650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3049851" flipV="1">
            <a:off x="12941448" y="5891553"/>
            <a:ext cx="7264983" cy="7790866"/>
          </a:xfrm>
          <a:custGeom>
            <a:avLst/>
            <a:gdLst/>
            <a:ahLst/>
            <a:cxnLst/>
            <a:rect l="l" t="t" r="r" b="b"/>
            <a:pathLst>
              <a:path w="7264983" h="7790866">
                <a:moveTo>
                  <a:pt x="0" y="7790866"/>
                </a:moveTo>
                <a:lnTo>
                  <a:pt x="7264983" y="7790866"/>
                </a:lnTo>
                <a:lnTo>
                  <a:pt x="7264983" y="0"/>
                </a:lnTo>
                <a:lnTo>
                  <a:pt x="0" y="0"/>
                </a:lnTo>
                <a:lnTo>
                  <a:pt x="0" y="779086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811625" y="8810625"/>
            <a:ext cx="976361" cy="976361"/>
          </a:xfrm>
          <a:custGeom>
            <a:avLst/>
            <a:gdLst/>
            <a:ahLst/>
            <a:cxnLst/>
            <a:rect l="l" t="t" r="r" b="b"/>
            <a:pathLst>
              <a:path w="976361" h="976361">
                <a:moveTo>
                  <a:pt x="0" y="0"/>
                </a:moveTo>
                <a:lnTo>
                  <a:pt x="976361" y="0"/>
                </a:lnTo>
                <a:lnTo>
                  <a:pt x="976361" y="976361"/>
                </a:lnTo>
                <a:lnTo>
                  <a:pt x="0" y="97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>
            <a:off x="2306861" y="5384485"/>
            <a:ext cx="0" cy="27864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0108954" y="3352962"/>
            <a:ext cx="19050" cy="17787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0108954" y="6418879"/>
            <a:ext cx="0" cy="4067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2463614" y="8920253"/>
            <a:ext cx="461963" cy="676094"/>
            <a:chOff x="0" y="0"/>
            <a:chExt cx="55537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525413" y="330312"/>
            <a:ext cx="9237174" cy="128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9"/>
              </a:lnSpc>
            </a:pPr>
            <a:r>
              <a:rPr lang="en-US" sz="7399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СБОР ДАННЫХ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188353" y="8920253"/>
            <a:ext cx="461963" cy="676094"/>
            <a:chOff x="0" y="0"/>
            <a:chExt cx="555372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7016" y="8920253"/>
            <a:ext cx="461963" cy="676094"/>
            <a:chOff x="0" y="0"/>
            <a:chExt cx="555372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645679" y="8920253"/>
            <a:ext cx="461963" cy="676094"/>
            <a:chOff x="0" y="0"/>
            <a:chExt cx="555372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374342" y="8920253"/>
            <a:ext cx="461963" cy="676094"/>
            <a:chOff x="0" y="0"/>
            <a:chExt cx="555372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103005" y="8920253"/>
            <a:ext cx="461963" cy="676094"/>
            <a:chOff x="0" y="0"/>
            <a:chExt cx="555372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831668" y="8920253"/>
            <a:ext cx="461963" cy="676094"/>
            <a:chOff x="0" y="0"/>
            <a:chExt cx="555372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7560330" y="8920253"/>
            <a:ext cx="461963" cy="676094"/>
            <a:chOff x="0" y="0"/>
            <a:chExt cx="555372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10800000">
            <a:off x="15362423" y="1786367"/>
            <a:ext cx="461963" cy="676094"/>
            <a:chOff x="0" y="0"/>
            <a:chExt cx="555372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-10800000">
            <a:off x="14637684" y="1786367"/>
            <a:ext cx="461963" cy="676094"/>
            <a:chOff x="0" y="0"/>
            <a:chExt cx="555372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-10800000">
            <a:off x="13909021" y="1786367"/>
            <a:ext cx="461963" cy="676094"/>
            <a:chOff x="0" y="0"/>
            <a:chExt cx="555372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-10800000">
            <a:off x="13180358" y="1786367"/>
            <a:ext cx="461963" cy="676094"/>
            <a:chOff x="0" y="0"/>
            <a:chExt cx="555372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 rot="-10800000">
            <a:off x="12451695" y="1786367"/>
            <a:ext cx="461963" cy="676094"/>
            <a:chOff x="0" y="0"/>
            <a:chExt cx="555372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 rot="-10800000">
            <a:off x="11723032" y="1786367"/>
            <a:ext cx="461963" cy="676094"/>
            <a:chOff x="0" y="0"/>
            <a:chExt cx="555372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 rot="-10800000">
            <a:off x="10994370" y="1786367"/>
            <a:ext cx="461963" cy="676094"/>
            <a:chOff x="0" y="0"/>
            <a:chExt cx="555372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 rot="-10800000">
            <a:off x="10265707" y="1786367"/>
            <a:ext cx="461963" cy="676094"/>
            <a:chOff x="0" y="0"/>
            <a:chExt cx="555372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55372" cy="812800"/>
            </a:xfrm>
            <a:custGeom>
              <a:avLst/>
              <a:gdLst/>
              <a:ahLst/>
              <a:cxnLst/>
              <a:rect l="l" t="t" r="r" b="b"/>
              <a:pathLst>
                <a:path w="555372" h="812800">
                  <a:moveTo>
                    <a:pt x="185224" y="19070"/>
                  </a:moveTo>
                  <a:cubicBezTo>
                    <a:pt x="213605" y="7556"/>
                    <a:pt x="246066" y="0"/>
                    <a:pt x="277836" y="0"/>
                  </a:cubicBezTo>
                  <a:cubicBezTo>
                    <a:pt x="309606" y="0"/>
                    <a:pt x="340177" y="6476"/>
                    <a:pt x="368349" y="17990"/>
                  </a:cubicBezTo>
                  <a:cubicBezTo>
                    <a:pt x="368950" y="18350"/>
                    <a:pt x="369549" y="18350"/>
                    <a:pt x="370148" y="18710"/>
                  </a:cubicBezTo>
                  <a:cubicBezTo>
                    <a:pt x="475947" y="64765"/>
                    <a:pt x="553874" y="186379"/>
                    <a:pt x="555372" y="328502"/>
                  </a:cubicBezTo>
                  <a:lnTo>
                    <a:pt x="55537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99" y="185660"/>
                    <a:pt x="78226" y="64045"/>
                    <a:pt x="185224" y="19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88900"/>
              <a:ext cx="555372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4" name="Freeform 74"/>
          <p:cNvSpPr/>
          <p:nvPr/>
        </p:nvSpPr>
        <p:spPr>
          <a:xfrm rot="1190537">
            <a:off x="5781186" y="5584580"/>
            <a:ext cx="2859382" cy="2897336"/>
          </a:xfrm>
          <a:custGeom>
            <a:avLst/>
            <a:gdLst/>
            <a:ahLst/>
            <a:cxnLst/>
            <a:rect l="l" t="t" r="r" b="b"/>
            <a:pathLst>
              <a:path w="2859382" h="2897336">
                <a:moveTo>
                  <a:pt x="0" y="0"/>
                </a:moveTo>
                <a:lnTo>
                  <a:pt x="2859382" y="0"/>
                </a:lnTo>
                <a:lnTo>
                  <a:pt x="2859382" y="2897335"/>
                </a:lnTo>
                <a:lnTo>
                  <a:pt x="0" y="2897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63" r="-663"/>
            </a:stretch>
          </a:blipFill>
        </p:spPr>
      </p:sp>
      <p:sp>
        <p:nvSpPr>
          <p:cNvPr id="75" name="TextBox 75"/>
          <p:cNvSpPr txBox="1"/>
          <p:nvPr/>
        </p:nvSpPr>
        <p:spPr>
          <a:xfrm>
            <a:off x="10108954" y="2603121"/>
            <a:ext cx="5872185" cy="4885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По программам обучения:</a:t>
            </a:r>
          </a:p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Парсинг сайтов</a:t>
            </a:r>
          </a:p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Ручной сбор данных с сайтов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Evolventa"/>
              <a:ea typeface="Evolventa"/>
              <a:cs typeface="Evolventa"/>
              <a:sym typeface="Evolventa"/>
            </a:endParaRP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hh.ru:</a:t>
            </a:r>
          </a:p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Endpoint в API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Evolventa"/>
              <a:ea typeface="Evolventa"/>
              <a:cs typeface="Evolventa"/>
              <a:sym typeface="Evolventa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2306861" y="2223568"/>
            <a:ext cx="4332694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НАПРАВЛЕНИЯ ОБУЧЕНИЯ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9569">
            <a:off x="2961566" y="-1668236"/>
            <a:ext cx="12396563" cy="13162373"/>
          </a:xfrm>
          <a:custGeom>
            <a:avLst/>
            <a:gdLst/>
            <a:ahLst/>
            <a:cxnLst/>
            <a:rect l="l" t="t" r="r" b="b"/>
            <a:pathLst>
              <a:path w="12396563" h="13162373">
                <a:moveTo>
                  <a:pt x="0" y="0"/>
                </a:moveTo>
                <a:lnTo>
                  <a:pt x="12396563" y="0"/>
                </a:lnTo>
                <a:lnTo>
                  <a:pt x="12396563" y="13162373"/>
                </a:lnTo>
                <a:lnTo>
                  <a:pt x="0" y="13162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03839">
            <a:off x="14173598" y="2497116"/>
            <a:ext cx="1121433" cy="1063025"/>
          </a:xfrm>
          <a:custGeom>
            <a:avLst/>
            <a:gdLst/>
            <a:ahLst/>
            <a:cxnLst/>
            <a:rect l="l" t="t" r="r" b="b"/>
            <a:pathLst>
              <a:path w="1121433" h="1063025">
                <a:moveTo>
                  <a:pt x="0" y="0"/>
                </a:moveTo>
                <a:lnTo>
                  <a:pt x="1121433" y="0"/>
                </a:lnTo>
                <a:lnTo>
                  <a:pt x="1121433" y="1063025"/>
                </a:lnTo>
                <a:lnTo>
                  <a:pt x="0" y="106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983476" flipV="1">
            <a:off x="-4346233" y="-1198665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72182" y="7222393"/>
            <a:ext cx="6195600" cy="3384081"/>
          </a:xfrm>
          <a:custGeom>
            <a:avLst/>
            <a:gdLst/>
            <a:ahLst/>
            <a:cxnLst/>
            <a:rect l="l" t="t" r="r" b="b"/>
            <a:pathLst>
              <a:path w="6195600" h="3384081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750" b="-14318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966591" y="2503599"/>
            <a:ext cx="4386513" cy="7350493"/>
            <a:chOff x="0" y="0"/>
            <a:chExt cx="1155296" cy="19359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5296" cy="1935932"/>
            </a:xfrm>
            <a:custGeom>
              <a:avLst/>
              <a:gdLst/>
              <a:ahLst/>
              <a:cxnLst/>
              <a:rect l="l" t="t" r="r" b="b"/>
              <a:pathLst>
                <a:path w="1155296" h="1935932">
                  <a:moveTo>
                    <a:pt x="35299" y="0"/>
                  </a:moveTo>
                  <a:lnTo>
                    <a:pt x="1119997" y="0"/>
                  </a:lnTo>
                  <a:cubicBezTo>
                    <a:pt x="1129359" y="0"/>
                    <a:pt x="1138337" y="3719"/>
                    <a:pt x="1144957" y="10339"/>
                  </a:cubicBezTo>
                  <a:cubicBezTo>
                    <a:pt x="1151577" y="16959"/>
                    <a:pt x="1155296" y="25937"/>
                    <a:pt x="1155296" y="35299"/>
                  </a:cubicBezTo>
                  <a:lnTo>
                    <a:pt x="1155296" y="1900633"/>
                  </a:lnTo>
                  <a:cubicBezTo>
                    <a:pt x="1155296" y="1920129"/>
                    <a:pt x="1139492" y="1935932"/>
                    <a:pt x="1119997" y="1935932"/>
                  </a:cubicBezTo>
                  <a:lnTo>
                    <a:pt x="35299" y="1935932"/>
                  </a:lnTo>
                  <a:cubicBezTo>
                    <a:pt x="15804" y="1935932"/>
                    <a:pt x="0" y="1920129"/>
                    <a:pt x="0" y="1900633"/>
                  </a:cubicBezTo>
                  <a:lnTo>
                    <a:pt x="0" y="35299"/>
                  </a:lnTo>
                  <a:cubicBezTo>
                    <a:pt x="0" y="15804"/>
                    <a:pt x="15804" y="0"/>
                    <a:pt x="3529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55296" cy="1974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26837" y="2593968"/>
            <a:ext cx="4235898" cy="7169754"/>
            <a:chOff x="0" y="0"/>
            <a:chExt cx="656251" cy="11107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6251" cy="1110783"/>
            </a:xfrm>
            <a:custGeom>
              <a:avLst/>
              <a:gdLst/>
              <a:ahLst/>
              <a:cxnLst/>
              <a:rect l="l" t="t" r="r" b="b"/>
              <a:pathLst>
                <a:path w="656251" h="1110783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1068746"/>
                  </a:lnTo>
                  <a:cubicBezTo>
                    <a:pt x="656251" y="1079895"/>
                    <a:pt x="651823" y="1090587"/>
                    <a:pt x="643939" y="1098470"/>
                  </a:cubicBezTo>
                  <a:cubicBezTo>
                    <a:pt x="636056" y="1106354"/>
                    <a:pt x="625363" y="1110783"/>
                    <a:pt x="614215" y="1110783"/>
                  </a:cubicBezTo>
                  <a:lnTo>
                    <a:pt x="42037" y="1110783"/>
                  </a:lnTo>
                  <a:cubicBezTo>
                    <a:pt x="30888" y="1110783"/>
                    <a:pt x="20196" y="1106354"/>
                    <a:pt x="12312" y="1098470"/>
                  </a:cubicBezTo>
                  <a:cubicBezTo>
                    <a:pt x="4429" y="1090587"/>
                    <a:pt x="0" y="1079895"/>
                    <a:pt x="0" y="1068746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7">
                <a:alphaModFix amt="87000"/>
              </a:blip>
              <a:stretch>
                <a:fillRect l="-12843" r="-1284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50652" y="3132575"/>
            <a:ext cx="6188862" cy="2961051"/>
            <a:chOff x="0" y="0"/>
            <a:chExt cx="1629988" cy="7798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0652" y="6380949"/>
            <a:ext cx="6188862" cy="2961051"/>
            <a:chOff x="0" y="0"/>
            <a:chExt cx="1629988" cy="779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48485" y="3132575"/>
            <a:ext cx="6188862" cy="2961051"/>
            <a:chOff x="0" y="0"/>
            <a:chExt cx="1629988" cy="7798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48485" y="6380949"/>
            <a:ext cx="6188862" cy="2961051"/>
            <a:chOff x="0" y="0"/>
            <a:chExt cx="1629988" cy="7798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362880" y="68358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206227" y="1532055"/>
            <a:ext cx="415349" cy="393716"/>
          </a:xfrm>
          <a:custGeom>
            <a:avLst/>
            <a:gdLst/>
            <a:ahLst/>
            <a:cxnLst/>
            <a:rect l="l" t="t" r="r" b="b"/>
            <a:pathLst>
              <a:path w="415349" h="393716">
                <a:moveTo>
                  <a:pt x="0" y="0"/>
                </a:moveTo>
                <a:lnTo>
                  <a:pt x="415349" y="0"/>
                </a:lnTo>
                <a:lnTo>
                  <a:pt x="415349" y="393716"/>
                </a:lnTo>
                <a:lnTo>
                  <a:pt x="0" y="393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034409" y="1028700"/>
            <a:ext cx="308606" cy="292533"/>
          </a:xfrm>
          <a:custGeom>
            <a:avLst/>
            <a:gdLst/>
            <a:ahLst/>
            <a:cxnLst/>
            <a:rect l="l" t="t" r="r" b="b"/>
            <a:pathLst>
              <a:path w="308606" h="292533">
                <a:moveTo>
                  <a:pt x="0" y="0"/>
                </a:moveTo>
                <a:lnTo>
                  <a:pt x="308606" y="0"/>
                </a:lnTo>
                <a:lnTo>
                  <a:pt x="308606" y="292533"/>
                </a:lnTo>
                <a:lnTo>
                  <a:pt x="0" y="292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44302" y="4055065"/>
            <a:ext cx="5445149" cy="161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Получив данные с API hh.ru и вытащив URL ОП высших учебных заведений из базы данных, мы переводим данные к string формату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4302" y="3426791"/>
            <a:ext cx="5445149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Распаковка данных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525413" y="521655"/>
            <a:ext cx="9237174" cy="127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7299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Обработка данных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4302" y="7303439"/>
            <a:ext cx="5565642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Затем, создаём объект класса Analyzer, закладывая в него словарь семантических синонимов skill_maping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4302" y="6675165"/>
            <a:ext cx="5445149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Подготовка к обработке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42135" y="4055065"/>
            <a:ext cx="5445149" cy="161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Проходим циклом по списку с обрезанными текстами ОП, применяя метод main_analyze объекта класса Analyzer к каждому тексту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42135" y="3423240"/>
            <a:ext cx="5445149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Основной этап программы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42135" y="7303439"/>
            <a:ext cx="5445149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Evolventa"/>
                <a:ea typeface="Evolventa"/>
                <a:cs typeface="Evolventa"/>
                <a:sym typeface="Evolventa"/>
              </a:rPr>
              <a:t>Подсчитываем среднее значение от списка с результатами нашей модели и выводим его в консоль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42135" y="6675165"/>
            <a:ext cx="5445149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Анализ ключевых значений</a:t>
            </a:r>
          </a:p>
        </p:txBody>
      </p:sp>
      <p:sp>
        <p:nvSpPr>
          <p:cNvPr id="35" name="Freeform 35"/>
          <p:cNvSpPr/>
          <p:nvPr/>
        </p:nvSpPr>
        <p:spPr>
          <a:xfrm>
            <a:off x="15804937" y="882434"/>
            <a:ext cx="154303" cy="146266"/>
          </a:xfrm>
          <a:custGeom>
            <a:avLst/>
            <a:gdLst/>
            <a:ahLst/>
            <a:cxnLst/>
            <a:rect l="l" t="t" r="r" b="b"/>
            <a:pathLst>
              <a:path w="154303" h="146266">
                <a:moveTo>
                  <a:pt x="0" y="0"/>
                </a:moveTo>
                <a:lnTo>
                  <a:pt x="154303" y="0"/>
                </a:lnTo>
                <a:lnTo>
                  <a:pt x="154303" y="146266"/>
                </a:lnTo>
                <a:lnTo>
                  <a:pt x="0" y="146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4434219" y="1795464"/>
            <a:ext cx="600190" cy="568930"/>
          </a:xfrm>
          <a:custGeom>
            <a:avLst/>
            <a:gdLst/>
            <a:ahLst/>
            <a:cxnLst/>
            <a:rect l="l" t="t" r="r" b="b"/>
            <a:pathLst>
              <a:path w="600190" h="568930">
                <a:moveTo>
                  <a:pt x="0" y="0"/>
                </a:moveTo>
                <a:lnTo>
                  <a:pt x="600190" y="0"/>
                </a:lnTo>
                <a:lnTo>
                  <a:pt x="600190" y="568930"/>
                </a:lnTo>
                <a:lnTo>
                  <a:pt x="0" y="56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7949">
            <a:off x="3565801" y="-2660890"/>
            <a:ext cx="14066318" cy="13887292"/>
          </a:xfrm>
          <a:custGeom>
            <a:avLst/>
            <a:gdLst/>
            <a:ahLst/>
            <a:cxnLst/>
            <a:rect l="l" t="t" r="r" b="b"/>
            <a:pathLst>
              <a:path w="14066318" h="13887292">
                <a:moveTo>
                  <a:pt x="0" y="0"/>
                </a:moveTo>
                <a:lnTo>
                  <a:pt x="14066318" y="0"/>
                </a:lnTo>
                <a:lnTo>
                  <a:pt x="14066318" y="13887292"/>
                </a:lnTo>
                <a:lnTo>
                  <a:pt x="0" y="1388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15563" y="3131092"/>
            <a:ext cx="11126672" cy="4610497"/>
            <a:chOff x="0" y="0"/>
            <a:chExt cx="2930482" cy="1214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0482" cy="1214287"/>
            </a:xfrm>
            <a:custGeom>
              <a:avLst/>
              <a:gdLst/>
              <a:ahLst/>
              <a:cxnLst/>
              <a:rect l="l" t="t" r="r" b="b"/>
              <a:pathLst>
                <a:path w="2930482" h="1214287">
                  <a:moveTo>
                    <a:pt x="13916" y="0"/>
                  </a:moveTo>
                  <a:lnTo>
                    <a:pt x="2916566" y="0"/>
                  </a:lnTo>
                  <a:cubicBezTo>
                    <a:pt x="2920256" y="0"/>
                    <a:pt x="2923796" y="1466"/>
                    <a:pt x="2926406" y="4076"/>
                  </a:cubicBezTo>
                  <a:cubicBezTo>
                    <a:pt x="2929015" y="6686"/>
                    <a:pt x="2930482" y="10225"/>
                    <a:pt x="2930482" y="13916"/>
                  </a:cubicBezTo>
                  <a:lnTo>
                    <a:pt x="2930482" y="1200371"/>
                  </a:lnTo>
                  <a:cubicBezTo>
                    <a:pt x="2930482" y="1204062"/>
                    <a:pt x="2929015" y="1207602"/>
                    <a:pt x="2926406" y="1210211"/>
                  </a:cubicBezTo>
                  <a:cubicBezTo>
                    <a:pt x="2923796" y="1212821"/>
                    <a:pt x="2920256" y="1214287"/>
                    <a:pt x="2916566" y="1214287"/>
                  </a:cubicBezTo>
                  <a:lnTo>
                    <a:pt x="13916" y="1214287"/>
                  </a:lnTo>
                  <a:cubicBezTo>
                    <a:pt x="10225" y="1214287"/>
                    <a:pt x="6686" y="1212821"/>
                    <a:pt x="4076" y="1210211"/>
                  </a:cubicBezTo>
                  <a:cubicBezTo>
                    <a:pt x="1466" y="1207602"/>
                    <a:pt x="0" y="1204062"/>
                    <a:pt x="0" y="1200371"/>
                  </a:cubicBezTo>
                  <a:lnTo>
                    <a:pt x="0" y="13916"/>
                  </a:lnTo>
                  <a:cubicBezTo>
                    <a:pt x="0" y="10225"/>
                    <a:pt x="1466" y="6686"/>
                    <a:pt x="4076" y="4076"/>
                  </a:cubicBezTo>
                  <a:cubicBezTo>
                    <a:pt x="6686" y="1466"/>
                    <a:pt x="10225" y="0"/>
                    <a:pt x="13916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30482" cy="1252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37022" y="3262841"/>
            <a:ext cx="10627708" cy="4388379"/>
          </a:xfrm>
          <a:custGeom>
            <a:avLst/>
            <a:gdLst/>
            <a:ahLst/>
            <a:cxnLst/>
            <a:rect l="l" t="t" r="r" b="b"/>
            <a:pathLst>
              <a:path w="10627708" h="4388379">
                <a:moveTo>
                  <a:pt x="0" y="0"/>
                </a:moveTo>
                <a:lnTo>
                  <a:pt x="10627709" y="0"/>
                </a:lnTo>
                <a:lnTo>
                  <a:pt x="10627709" y="4388379"/>
                </a:lnTo>
                <a:lnTo>
                  <a:pt x="0" y="4388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40" r="-1610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32113" y="3131092"/>
            <a:ext cx="4906258" cy="4610497"/>
            <a:chOff x="0" y="0"/>
            <a:chExt cx="1292183" cy="12142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2183" cy="1214287"/>
            </a:xfrm>
            <a:custGeom>
              <a:avLst/>
              <a:gdLst/>
              <a:ahLst/>
              <a:cxnLst/>
              <a:rect l="l" t="t" r="r" b="b"/>
              <a:pathLst>
                <a:path w="1292183" h="1214287">
                  <a:moveTo>
                    <a:pt x="31559" y="0"/>
                  </a:moveTo>
                  <a:lnTo>
                    <a:pt x="1260624" y="0"/>
                  </a:lnTo>
                  <a:cubicBezTo>
                    <a:pt x="1278054" y="0"/>
                    <a:pt x="1292183" y="14130"/>
                    <a:pt x="1292183" y="31559"/>
                  </a:cubicBezTo>
                  <a:lnTo>
                    <a:pt x="1292183" y="1182728"/>
                  </a:lnTo>
                  <a:cubicBezTo>
                    <a:pt x="1292183" y="1191098"/>
                    <a:pt x="1288858" y="1199125"/>
                    <a:pt x="1282940" y="1205044"/>
                  </a:cubicBezTo>
                  <a:cubicBezTo>
                    <a:pt x="1277021" y="1210962"/>
                    <a:pt x="1268994" y="1214287"/>
                    <a:pt x="1260624" y="1214287"/>
                  </a:cubicBezTo>
                  <a:lnTo>
                    <a:pt x="31559" y="1214287"/>
                  </a:lnTo>
                  <a:cubicBezTo>
                    <a:pt x="14130" y="1214287"/>
                    <a:pt x="0" y="1200158"/>
                    <a:pt x="0" y="1182728"/>
                  </a:cubicBezTo>
                  <a:lnTo>
                    <a:pt x="0" y="31559"/>
                  </a:lnTo>
                  <a:cubicBezTo>
                    <a:pt x="0" y="23189"/>
                    <a:pt x="3325" y="15162"/>
                    <a:pt x="9244" y="9244"/>
                  </a:cubicBezTo>
                  <a:cubicBezTo>
                    <a:pt x="15162" y="3325"/>
                    <a:pt x="23189" y="0"/>
                    <a:pt x="3155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2183" cy="1252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362880" y="881009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746000">
            <a:off x="17201159" y="2780623"/>
            <a:ext cx="1353260" cy="1282778"/>
          </a:xfrm>
          <a:custGeom>
            <a:avLst/>
            <a:gdLst/>
            <a:ahLst/>
            <a:cxnLst/>
            <a:rect l="l" t="t" r="r" b="b"/>
            <a:pathLst>
              <a:path w="1353260" h="1282778">
                <a:moveTo>
                  <a:pt x="0" y="0"/>
                </a:moveTo>
                <a:lnTo>
                  <a:pt x="1353261" y="0"/>
                </a:lnTo>
                <a:lnTo>
                  <a:pt x="1353261" y="1282778"/>
                </a:lnTo>
                <a:lnTo>
                  <a:pt x="0" y="12827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-350841" y="6620870"/>
            <a:ext cx="1160554" cy="1100108"/>
          </a:xfrm>
          <a:custGeom>
            <a:avLst/>
            <a:gdLst/>
            <a:ahLst/>
            <a:cxnLst/>
            <a:rect l="l" t="t" r="r" b="b"/>
            <a:pathLst>
              <a:path w="1160554" h="1100108">
                <a:moveTo>
                  <a:pt x="0" y="0"/>
                </a:moveTo>
                <a:lnTo>
                  <a:pt x="1160553" y="0"/>
                </a:lnTo>
                <a:lnTo>
                  <a:pt x="1160553" y="1100109"/>
                </a:lnTo>
                <a:lnTo>
                  <a:pt x="0" y="1100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0811" y="6146629"/>
            <a:ext cx="431774" cy="409286"/>
          </a:xfrm>
          <a:custGeom>
            <a:avLst/>
            <a:gdLst/>
            <a:ahLst/>
            <a:cxnLst/>
            <a:rect l="l" t="t" r="r" b="b"/>
            <a:pathLst>
              <a:path w="431774" h="409286">
                <a:moveTo>
                  <a:pt x="0" y="0"/>
                </a:moveTo>
                <a:lnTo>
                  <a:pt x="431774" y="0"/>
                </a:lnTo>
                <a:lnTo>
                  <a:pt x="431774" y="409286"/>
                </a:lnTo>
                <a:lnTo>
                  <a:pt x="0" y="409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5713731"/>
            <a:ext cx="314258" cy="297890"/>
          </a:xfrm>
          <a:custGeom>
            <a:avLst/>
            <a:gdLst/>
            <a:ahLst/>
            <a:cxnLst/>
            <a:rect l="l" t="t" r="r" b="b"/>
            <a:pathLst>
              <a:path w="314258" h="297890">
                <a:moveTo>
                  <a:pt x="0" y="0"/>
                </a:moveTo>
                <a:lnTo>
                  <a:pt x="314258" y="0"/>
                </a:lnTo>
                <a:lnTo>
                  <a:pt x="314258" y="297890"/>
                </a:lnTo>
                <a:lnTo>
                  <a:pt x="0" y="297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16698" y="5308086"/>
            <a:ext cx="215887" cy="204643"/>
          </a:xfrm>
          <a:custGeom>
            <a:avLst/>
            <a:gdLst/>
            <a:ahLst/>
            <a:cxnLst/>
            <a:rect l="l" t="t" r="r" b="b"/>
            <a:pathLst>
              <a:path w="215887" h="204643">
                <a:moveTo>
                  <a:pt x="0" y="0"/>
                </a:moveTo>
                <a:lnTo>
                  <a:pt x="215887" y="0"/>
                </a:lnTo>
                <a:lnTo>
                  <a:pt x="215887" y="204642"/>
                </a:lnTo>
                <a:lnTo>
                  <a:pt x="0" y="204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746000">
            <a:off x="16623872" y="1881122"/>
            <a:ext cx="910125" cy="862723"/>
          </a:xfrm>
          <a:custGeom>
            <a:avLst/>
            <a:gdLst/>
            <a:ahLst/>
            <a:cxnLst/>
            <a:rect l="l" t="t" r="r" b="b"/>
            <a:pathLst>
              <a:path w="910125" h="862723">
                <a:moveTo>
                  <a:pt x="0" y="0"/>
                </a:moveTo>
                <a:lnTo>
                  <a:pt x="910126" y="0"/>
                </a:lnTo>
                <a:lnTo>
                  <a:pt x="910126" y="862723"/>
                </a:lnTo>
                <a:lnTo>
                  <a:pt x="0" y="862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2700000">
            <a:off x="17530115" y="1051981"/>
            <a:ext cx="637578" cy="604371"/>
          </a:xfrm>
          <a:custGeom>
            <a:avLst/>
            <a:gdLst/>
            <a:ahLst/>
            <a:cxnLst/>
            <a:rect l="l" t="t" r="r" b="b"/>
            <a:pathLst>
              <a:path w="637578" h="604371">
                <a:moveTo>
                  <a:pt x="0" y="0"/>
                </a:moveTo>
                <a:lnTo>
                  <a:pt x="637579" y="0"/>
                </a:lnTo>
                <a:lnTo>
                  <a:pt x="637579" y="604371"/>
                </a:lnTo>
                <a:lnTo>
                  <a:pt x="0" y="60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700000">
            <a:off x="17979526" y="218804"/>
            <a:ext cx="539164" cy="511083"/>
          </a:xfrm>
          <a:custGeom>
            <a:avLst/>
            <a:gdLst/>
            <a:ahLst/>
            <a:cxnLst/>
            <a:rect l="l" t="t" r="r" b="b"/>
            <a:pathLst>
              <a:path w="539164" h="511083">
                <a:moveTo>
                  <a:pt x="0" y="0"/>
                </a:moveTo>
                <a:lnTo>
                  <a:pt x="539164" y="0"/>
                </a:lnTo>
                <a:lnTo>
                  <a:pt x="539164" y="511083"/>
                </a:lnTo>
                <a:lnTo>
                  <a:pt x="0" y="5110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6657338">
            <a:off x="832297" y="8045899"/>
            <a:ext cx="2831632" cy="3278301"/>
          </a:xfrm>
          <a:custGeom>
            <a:avLst/>
            <a:gdLst/>
            <a:ahLst/>
            <a:cxnLst/>
            <a:rect l="l" t="t" r="r" b="b"/>
            <a:pathLst>
              <a:path w="2831632" h="3278301">
                <a:moveTo>
                  <a:pt x="0" y="0"/>
                </a:moveTo>
                <a:lnTo>
                  <a:pt x="2831632" y="0"/>
                </a:lnTo>
                <a:lnTo>
                  <a:pt x="2831632" y="3278301"/>
                </a:lnTo>
                <a:lnTo>
                  <a:pt x="0" y="3278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45944" y="314233"/>
            <a:ext cx="10969354" cy="229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9"/>
              </a:lnSpc>
            </a:pPr>
            <a:r>
              <a:rPr lang="en-US" sz="7299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Результирующие метрики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2113" y="3231512"/>
            <a:ext cx="4906258" cy="76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IT - </a:t>
            </a:r>
            <a:r>
              <a:rPr lang="en-US" sz="3799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57%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2113" y="4092256"/>
            <a:ext cx="4906258" cy="76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Jurisprudence - </a:t>
            </a:r>
            <a:r>
              <a:rPr lang="en-US" sz="3799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76%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2113" y="4953000"/>
            <a:ext cx="4906258" cy="76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Geology - </a:t>
            </a:r>
            <a:r>
              <a:rPr lang="en-US" sz="3799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67%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2113" y="5875656"/>
            <a:ext cx="4906258" cy="76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Medicine - </a:t>
            </a:r>
            <a:r>
              <a:rPr lang="en-US" sz="3799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88%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2113" y="6674488"/>
            <a:ext cx="4906258" cy="76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BF9F1"/>
                </a:solidFill>
                <a:latin typeface="Evolventa"/>
                <a:ea typeface="Evolventa"/>
                <a:cs typeface="Evolventa"/>
                <a:sym typeface="Evolventa"/>
              </a:rPr>
              <a:t>Pedagogy - </a:t>
            </a:r>
            <a:r>
              <a:rPr lang="en-US" sz="3799" b="1">
                <a:solidFill>
                  <a:srgbClr val="FBF9F1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81%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455</Words>
  <Application>Microsoft Office PowerPoint</Application>
  <PresentationFormat>Произвольный</PresentationFormat>
  <Paragraphs>139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Poppins Bold</vt:lpstr>
      <vt:lpstr>Arial</vt:lpstr>
      <vt:lpstr>Lato</vt:lpstr>
      <vt:lpstr>Lato Bold</vt:lpstr>
      <vt:lpstr>Calibri</vt:lpstr>
      <vt:lpstr>Poppins</vt:lpstr>
      <vt:lpstr>Evolventa Bold</vt:lpstr>
      <vt:lpstr>Evolventa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RosDataTech RESEARCH</dc:title>
  <cp:lastModifiedBy>Даня Крик</cp:lastModifiedBy>
  <cp:revision>2</cp:revision>
  <dcterms:created xsi:type="dcterms:W3CDTF">2006-08-16T00:00:00Z</dcterms:created>
  <dcterms:modified xsi:type="dcterms:W3CDTF">2025-04-12T10:48:26Z</dcterms:modified>
  <dc:identifier>DAGkJNbipvk</dc:identifier>
</cp:coreProperties>
</file>